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06" r:id="rId3"/>
    <p:sldId id="355" r:id="rId4"/>
    <p:sldId id="358" r:id="rId5"/>
    <p:sldId id="356" r:id="rId6"/>
    <p:sldId id="361" r:id="rId7"/>
    <p:sldId id="362" r:id="rId8"/>
    <p:sldId id="360" r:id="rId9"/>
    <p:sldId id="359" r:id="rId10"/>
    <p:sldId id="375" r:id="rId11"/>
    <p:sldId id="376" r:id="rId12"/>
    <p:sldId id="371" r:id="rId13"/>
    <p:sldId id="377" r:id="rId14"/>
    <p:sldId id="378" r:id="rId15"/>
    <p:sldId id="379" r:id="rId16"/>
    <p:sldId id="372" r:id="rId17"/>
    <p:sldId id="380" r:id="rId18"/>
    <p:sldId id="357" r:id="rId19"/>
    <p:sldId id="364" r:id="rId20"/>
    <p:sldId id="346" r:id="rId21"/>
    <p:sldId id="347" r:id="rId22"/>
    <p:sldId id="368" r:id="rId23"/>
    <p:sldId id="369" r:id="rId24"/>
    <p:sldId id="370" r:id="rId25"/>
    <p:sldId id="348" r:id="rId26"/>
    <p:sldId id="366" r:id="rId27"/>
    <p:sldId id="374" r:id="rId28"/>
    <p:sldId id="349" r:id="rId29"/>
    <p:sldId id="350" r:id="rId30"/>
    <p:sldId id="351" r:id="rId31"/>
    <p:sldId id="352" r:id="rId32"/>
    <p:sldId id="353" r:id="rId33"/>
    <p:sldId id="381" r:id="rId34"/>
    <p:sldId id="354" r:id="rId35"/>
    <p:sldId id="382" r:id="rId36"/>
    <p:sldId id="383" r:id="rId37"/>
    <p:sldId id="384" r:id="rId38"/>
    <p:sldId id="373" r:id="rId39"/>
    <p:sldId id="365" r:id="rId40"/>
    <p:sldId id="367" r:id="rId41"/>
    <p:sldId id="363" r:id="rId42"/>
    <p:sldId id="307" r:id="rId43"/>
    <p:sldId id="308" r:id="rId44"/>
    <p:sldId id="309" r:id="rId45"/>
    <p:sldId id="310"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45" r:id="rId64"/>
    <p:sldId id="330" r:id="rId65"/>
    <p:sldId id="331" r:id="rId66"/>
    <p:sldId id="332" r:id="rId67"/>
    <p:sldId id="333" r:id="rId68"/>
    <p:sldId id="341" r:id="rId69"/>
    <p:sldId id="342" r:id="rId70"/>
    <p:sldId id="344" r:id="rId71"/>
    <p:sldId id="311"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31" autoAdjust="0"/>
  </p:normalViewPr>
  <p:slideViewPr>
    <p:cSldViewPr>
      <p:cViewPr varScale="1">
        <p:scale>
          <a:sx n="65" d="100"/>
          <a:sy n="65" d="100"/>
        </p:scale>
        <p:origin x="1954"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560CE-14D6-48C9-9A0C-70AC0C0BF991}" type="datetimeFigureOut">
              <a:rPr lang="en-US" smtClean="0"/>
              <a:t>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90E13-D304-41D8-8B7F-7F17A6B32D22}" type="slidenum">
              <a:rPr lang="en-US" smtClean="0"/>
              <a:t>‹#›</a:t>
            </a:fld>
            <a:endParaRPr lang="en-US"/>
          </a:p>
        </p:txBody>
      </p:sp>
    </p:spTree>
    <p:extLst>
      <p:ext uri="{BB962C8B-B14F-4D97-AF65-F5344CB8AC3E}">
        <p14:creationId xmlns:p14="http://schemas.microsoft.com/office/powerpoint/2010/main" val="4110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Bảo mật phần mềm</a:t>
            </a:r>
          </a:p>
          <a:p>
            <a:r>
              <a:rPr lang="vi-VN" smtClean="0"/>
              <a:t>Lỗ hổng phần mềm</a:t>
            </a:r>
          </a:p>
          <a:p>
            <a:r>
              <a:rPr lang="vi-VN" smtClean="0"/>
              <a:t>Các lỗ hổng phổ biến nhất</a:t>
            </a:r>
          </a:p>
          <a:p>
            <a:r>
              <a:rPr lang="vi-VN" smtClean="0"/>
              <a:t>Chương trình dễ bị tổn thương</a:t>
            </a:r>
          </a:p>
          <a:p>
            <a:r>
              <a:rPr lang="vi-VN" smtClean="0"/>
              <a:t>Tràn bộ nhớ</a:t>
            </a:r>
          </a:p>
          <a:p>
            <a:r>
              <a:rPr lang="vi-VN" smtClean="0"/>
              <a:t>Phòng thủ chống tràn bộ đệm</a:t>
            </a:r>
          </a:p>
          <a:p>
            <a:endParaRPr lang="vi-VN" smtClean="0"/>
          </a:p>
          <a:p>
            <a:r>
              <a:rPr lang="vi-VN" smtClean="0"/>
              <a:t>Bảo mật hệ điều hành</a:t>
            </a:r>
          </a:p>
          <a:p>
            <a:r>
              <a:rPr lang="vi-VN" smtClean="0"/>
              <a:t>Chức năng bảo mật hệ điều hành</a:t>
            </a:r>
          </a:p>
          <a:p>
            <a:r>
              <a:rPr lang="vi-VN" smtClean="0"/>
              <a:t>Bảo vệ hệ điều hành và tài nguyên</a:t>
            </a:r>
          </a:p>
          <a:p>
            <a:r>
              <a:rPr lang="vi-VN" smtClean="0"/>
              <a:t>Làm cứng hệ điều hành</a:t>
            </a:r>
            <a:endParaRPr lang="en-US" dirty="0"/>
          </a:p>
        </p:txBody>
      </p:sp>
      <p:sp>
        <p:nvSpPr>
          <p:cNvPr id="4" name="Slide Number Placeholder 3"/>
          <p:cNvSpPr>
            <a:spLocks noGrp="1"/>
          </p:cNvSpPr>
          <p:nvPr>
            <p:ph type="sldNum" sz="quarter" idx="10"/>
          </p:nvPr>
        </p:nvSpPr>
        <p:spPr/>
        <p:txBody>
          <a:bodyPr/>
          <a:lstStyle/>
          <a:p>
            <a:fld id="{50490E13-D304-41D8-8B7F-7F17A6B32D22}" type="slidenum">
              <a:rPr lang="en-US" smtClean="0"/>
              <a:t>2</a:t>
            </a:fld>
            <a:endParaRPr lang="en-US"/>
          </a:p>
        </p:txBody>
      </p:sp>
    </p:spTree>
    <p:extLst>
      <p:ext uri="{BB962C8B-B14F-4D97-AF65-F5344CB8AC3E}">
        <p14:creationId xmlns:p14="http://schemas.microsoft.com/office/powerpoint/2010/main" val="403200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Cách</a:t>
            </a:r>
            <a:r>
              <a:rPr lang="en-US" baseline="0" smtClean="0"/>
              <a:t> </a:t>
            </a:r>
            <a:r>
              <a:rPr lang="en-US" smtClean="0"/>
              <a:t>Software</a:t>
            </a:r>
            <a:r>
              <a:rPr lang="en-US" baseline="0" smtClean="0"/>
              <a:t> security (app) hoạt động</a:t>
            </a:r>
          </a:p>
          <a:p>
            <a:r>
              <a:rPr lang="en-US" baseline="0" smtClean="0"/>
              <a:t>+) khi phát triển phần mềm thì phải kèm theo vấn đề an toàn phần mềm từ khâu đưa ra khảo sát các chính sách , rang buộc, đến thiết kế (design), đến thực thi (implement) đến vận hành operate, rồi đến optimization tối ưu =&gt; tạo thành lifecycle =&gt; phải control vulnerabilities để hạnc hế threat, risk</a:t>
            </a:r>
          </a:p>
          <a:p>
            <a:r>
              <a:rPr lang="en-US" baseline="0" smtClean="0"/>
              <a:t>+) mỗi liên hệ với các tầng/lớp bảo mật khác</a:t>
            </a:r>
          </a:p>
          <a:p>
            <a:r>
              <a:rPr lang="en-US" baseline="0" smtClean="0"/>
              <a:t>.) app connect vô data như thế nào</a:t>
            </a:r>
          </a:p>
          <a:p>
            <a:r>
              <a:rPr lang="en-US" baseline="0" smtClean="0"/>
              <a:t>.) app nằm trên host như thế nào, host nằm trên mạng như thế nào</a:t>
            </a:r>
          </a:p>
          <a:p>
            <a:endParaRPr lang="en-US" baseline="0" smtClean="0"/>
          </a:p>
          <a:p>
            <a:r>
              <a:rPr lang="en-US" baseline="0" smtClean="0"/>
              <a:t>+) ngôn ngữ lập trình có nhưunxg framework hỗ trợ về an toàn hay không (khâu implement)</a:t>
            </a:r>
          </a:p>
          <a:p>
            <a:r>
              <a:rPr lang="en-US" baseline="0" smtClean="0"/>
              <a:t>+) design có rang buộc ghê gớm ko</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11</a:t>
            </a:fld>
            <a:endParaRPr lang="en-US"/>
          </a:p>
        </p:txBody>
      </p:sp>
    </p:spTree>
    <p:extLst>
      <p:ext uri="{BB962C8B-B14F-4D97-AF65-F5344CB8AC3E}">
        <p14:creationId xmlns:p14="http://schemas.microsoft.com/office/powerpoint/2010/main" val="974409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Đọc file badlife</a:t>
            </a:r>
          </a:p>
          <a:p>
            <a:r>
              <a:rPr lang="en-US" smtClean="0"/>
              <a:t>Lấy 300 bytes</a:t>
            </a:r>
            <a:r>
              <a:rPr lang="en-US" baseline="0" smtClean="0"/>
              <a:t> từ badlife, lưu vào str</a:t>
            </a:r>
          </a:p>
          <a:p>
            <a:r>
              <a:rPr lang="en-US" baseline="0" smtClean="0"/>
              <a:t>Str làm đối số cho hàm foo</a:t>
            </a:r>
          </a:p>
          <a:p>
            <a:endParaRPr lang="en-US" baseline="0" smtClean="0"/>
          </a:p>
          <a:p>
            <a:endParaRPr lang="en-US" baseline="0" smtClean="0"/>
          </a:p>
          <a:p>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12</a:t>
            </a:fld>
            <a:endParaRPr lang="en-US"/>
          </a:p>
        </p:txBody>
      </p:sp>
    </p:spTree>
    <p:extLst>
      <p:ext uri="{BB962C8B-B14F-4D97-AF65-F5344CB8AC3E}">
        <p14:creationId xmlns:p14="http://schemas.microsoft.com/office/powerpoint/2010/main" val="405314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Cách</a:t>
            </a:r>
            <a:r>
              <a:rPr lang="en-US" baseline="0" smtClean="0"/>
              <a:t> chương trình hoạt động</a:t>
            </a:r>
          </a:p>
          <a:p>
            <a:pPr marL="228600" indent="-228600">
              <a:buAutoNum type="arabicPeriod"/>
            </a:pPr>
            <a:r>
              <a:rPr lang="en-US" baseline="0" smtClean="0"/>
              <a:t>Text (text segment) lưu các đoạn code của chươgn trình</a:t>
            </a:r>
          </a:p>
          <a:p>
            <a:pPr marL="228600" indent="-228600">
              <a:buAutoNum type="arabicPeriod"/>
            </a:pPr>
            <a:r>
              <a:rPr lang="en-US" baseline="0" smtClean="0"/>
              <a:t>Data segment (tầng 2) chứ những biến static hoặc biến toàn cục đã được khỏi tạo (vd: int a = 5)</a:t>
            </a:r>
          </a:p>
          <a:p>
            <a:pPr marL="228600" indent="-228600">
              <a:buAutoNum type="arabicPeriod"/>
            </a:pPr>
            <a:r>
              <a:rPr lang="en-US" baseline="0" smtClean="0"/>
              <a:t>Bss (tầng 3) chứa những biến toàn cục hoặc biến tĩnh nhưng hcưa được khỏi tạo (vd int b)</a:t>
            </a:r>
          </a:p>
          <a:p>
            <a:pPr marL="228600" indent="-228600">
              <a:buAutoNum type="arabicPeriod"/>
            </a:pPr>
            <a:r>
              <a:rPr lang="en-US" baseline="0" smtClean="0"/>
              <a:t>Heap chứa những vụng nhớ động (malloc, calloc)</a:t>
            </a:r>
          </a:p>
          <a:p>
            <a:pPr marL="228600" indent="-228600">
              <a:buAutoNum type="arabicPeriod"/>
            </a:pPr>
            <a:r>
              <a:rPr lang="en-US" baseline="0" smtClean="0"/>
              <a:t>Stack: chứa các chương trình con (có local variables, đối số, địa chỉ)</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13</a:t>
            </a:fld>
            <a:endParaRPr lang="en-US"/>
          </a:p>
        </p:txBody>
      </p:sp>
    </p:spTree>
    <p:extLst>
      <p:ext uri="{BB962C8B-B14F-4D97-AF65-F5344CB8AC3E}">
        <p14:creationId xmlns:p14="http://schemas.microsoft.com/office/powerpoint/2010/main" val="377868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Khai thác</a:t>
            </a:r>
            <a:r>
              <a:rPr lang="en-US" baseline="0" smtClean="0"/>
              <a:t> lỗ hổng bao gồm khai thác stack, heap</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14</a:t>
            </a:fld>
            <a:endParaRPr lang="en-US"/>
          </a:p>
        </p:txBody>
      </p:sp>
    </p:spTree>
    <p:extLst>
      <p:ext uri="{BB962C8B-B14F-4D97-AF65-F5344CB8AC3E}">
        <p14:creationId xmlns:p14="http://schemas.microsoft.com/office/powerpoint/2010/main" val="3079358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Previous</a:t>
            </a:r>
            <a:r>
              <a:rPr lang="en-US" baseline="0" smtClean="0"/>
              <a:t> frame pointer: địa chỉ này dựa vào address ban đầu + offset</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15</a:t>
            </a:fld>
            <a:endParaRPr lang="en-US"/>
          </a:p>
        </p:txBody>
      </p:sp>
    </p:spTree>
    <p:extLst>
      <p:ext uri="{BB962C8B-B14F-4D97-AF65-F5344CB8AC3E}">
        <p14:creationId xmlns:p14="http://schemas.microsoft.com/office/powerpoint/2010/main" val="112546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16</a:t>
            </a:fld>
            <a:endParaRPr lang="en-US"/>
          </a:p>
        </p:txBody>
      </p:sp>
    </p:spTree>
    <p:extLst>
      <p:ext uri="{BB962C8B-B14F-4D97-AF65-F5344CB8AC3E}">
        <p14:creationId xmlns:p14="http://schemas.microsoft.com/office/powerpoint/2010/main" val="2822829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Địa chỉ</a:t>
            </a:r>
            <a:r>
              <a:rPr lang="en-US" baseline="0" smtClean="0"/>
              <a:t> x,y có thể tuy thuộc vào hệ thống, sử dụng cơ chế randomization address</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17</a:t>
            </a:fld>
            <a:endParaRPr lang="en-US"/>
          </a:p>
        </p:txBody>
      </p:sp>
    </p:spTree>
    <p:extLst>
      <p:ext uri="{BB962C8B-B14F-4D97-AF65-F5344CB8AC3E}">
        <p14:creationId xmlns:p14="http://schemas.microsoft.com/office/powerpoint/2010/main" val="85261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Tràn bộ nhớ</a:t>
            </a:r>
          </a:p>
          <a:p>
            <a:r>
              <a:rPr lang="vi-VN" smtClean="0"/>
              <a:t>SQL Injection</a:t>
            </a:r>
          </a:p>
          <a:p>
            <a:r>
              <a:rPr lang="vi-VN" smtClean="0"/>
              <a:t>Xác thực / ủy quyền bị thiếu hoặc bị hỏng</a:t>
            </a:r>
          </a:p>
          <a:p>
            <a:r>
              <a:rPr lang="vi-VN" smtClean="0"/>
              <a:t>Vấn đề với các dịch vụ Web và API</a:t>
            </a:r>
          </a:p>
          <a:p>
            <a:r>
              <a:rPr lang="vi-VN" smtClean="0"/>
              <a:t>Không bảo vệ được dữ liệu nhạy cảm</a:t>
            </a:r>
          </a:p>
          <a:p>
            <a:r>
              <a:rPr lang="vi-VN" smtClean="0"/>
              <a:t>….</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18</a:t>
            </a:fld>
            <a:endParaRPr lang="en-US"/>
          </a:p>
        </p:txBody>
      </p:sp>
    </p:spTree>
    <p:extLst>
      <p:ext uri="{BB962C8B-B14F-4D97-AF65-F5344CB8AC3E}">
        <p14:creationId xmlns:p14="http://schemas.microsoft.com/office/powerpoint/2010/main" val="126541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Được xác định trong NIST</a:t>
            </a:r>
          </a:p>
          <a:p>
            <a:r>
              <a:rPr lang="vi-VN" smtClean="0"/>
              <a:t>“Một điều kiện tại một giao diện mà theo đó nhiều đầu vào có thể được đặt vào vùng đệm hoặc vùng lưu trữ dữ liệu hơn dung lượng được phân bổ, ghi đè lên các thông tin khác. Những kẻ tấn công khai thác một điều kiện như vậy để làm sập hệ thống hoặc chèn mã được chế tạo đặc biệt cho phép chúng giành quyền kiểm soát hệ thống ”</a:t>
            </a:r>
            <a:endParaRPr lang="en-US" smtClean="0"/>
          </a:p>
          <a:p>
            <a:endParaRPr lang="en-US" smtClean="0"/>
          </a:p>
          <a:p>
            <a:r>
              <a:rPr lang="en-US" smtClean="0"/>
              <a:t>Khai báo</a:t>
            </a:r>
            <a:r>
              <a:rPr lang="en-US" baseline="0" smtClean="0"/>
              <a:t> ít nhưng nhét vô nhiều hơn thì bị ghi đề thông tin quan trọng khác, ví dụ ghi đè lên return address. Previous frame pointer, làm chương trình bị hư, rồi họ đưa code của họ vô</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20</a:t>
            </a:fld>
            <a:endParaRPr lang="en-US"/>
          </a:p>
        </p:txBody>
      </p:sp>
    </p:spTree>
    <p:extLst>
      <p:ext uri="{BB962C8B-B14F-4D97-AF65-F5344CB8AC3E}">
        <p14:creationId xmlns:p14="http://schemas.microsoft.com/office/powerpoint/2010/main" val="4411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Sao chép bộ nhớ khá phổ biến trong các chương trình, khi dữ liệu từ một nơi (nguồn) cần được sao chép sang một nơi khác (đích). Trước khi sao chép, một chương trình cần cấp phát không gian bộ nhớ cho đích.</a:t>
            </a:r>
            <a:endParaRPr lang="en-US" smtClean="0"/>
          </a:p>
          <a:p>
            <a:endParaRPr lang="vi-VN" smtClean="0"/>
          </a:p>
          <a:p>
            <a:r>
              <a:rPr lang="vi-VN" smtClean="0"/>
              <a:t>Đôi khi, các lập trình viên có thể nhầm lẫn và không phân bổ đủ dung lượng bộ nhớ cho đích, do đó, nhiều dữ liệu sẽ được sao chép đến đích hơn là lượng không gian được cấp phát. Điều này sẽ dẫn đến tràn.</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25</a:t>
            </a:fld>
            <a:endParaRPr lang="en-US"/>
          </a:p>
        </p:txBody>
      </p:sp>
    </p:spTree>
    <p:extLst>
      <p:ext uri="{BB962C8B-B14F-4D97-AF65-F5344CB8AC3E}">
        <p14:creationId xmlns:p14="http://schemas.microsoft.com/office/powerpoint/2010/main" val="115569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Lỗ hổng phần mềm</a:t>
            </a:r>
          </a:p>
          <a:p>
            <a:r>
              <a:rPr lang="vi-VN" smtClean="0"/>
              <a:t>Trong bảo mật máy tính, lỗ hổng bảo mật là điểm yếu có thể bị khai thác bởi tác nhân đe dọa, chẳng hạn như kẻ tấn công, để thực hiện các hành động trái phép trong hệ thống máy tính.</a:t>
            </a:r>
            <a:endParaRPr lang="en-US" smtClean="0"/>
          </a:p>
          <a:p>
            <a:endParaRPr lang="vi-VN" smtClean="0"/>
          </a:p>
          <a:p>
            <a:r>
              <a:rPr lang="vi-VN" smtClean="0"/>
              <a:t>Lỗ hổng bảo mật: Điểm yếu trong hệ thống bảo mật, ví dụ: trong chính sách, thiết kế hoặc triển khai, có thể bị lợi dụng để gây ra tổn thất hoặc tổn hại.</a:t>
            </a:r>
            <a:endParaRPr lang="en-US" smtClean="0"/>
          </a:p>
          <a:p>
            <a:endParaRPr lang="en-US" smtClean="0"/>
          </a:p>
        </p:txBody>
      </p:sp>
      <p:sp>
        <p:nvSpPr>
          <p:cNvPr id="4" name="Slide Number Placeholder 3"/>
          <p:cNvSpPr>
            <a:spLocks noGrp="1"/>
          </p:cNvSpPr>
          <p:nvPr>
            <p:ph type="sldNum" sz="quarter" idx="10"/>
          </p:nvPr>
        </p:nvSpPr>
        <p:spPr/>
        <p:txBody>
          <a:bodyPr/>
          <a:lstStyle/>
          <a:p>
            <a:fld id="{50490E13-D304-41D8-8B7F-7F17A6B32D22}" type="slidenum">
              <a:rPr lang="en-US" smtClean="0"/>
              <a:t>3</a:t>
            </a:fld>
            <a:endParaRPr lang="en-US"/>
          </a:p>
        </p:txBody>
      </p:sp>
    </p:spTree>
    <p:extLst>
      <p:ext uri="{BB962C8B-B14F-4D97-AF65-F5344CB8AC3E}">
        <p14:creationId xmlns:p14="http://schemas.microsoft.com/office/powerpoint/2010/main" val="4010712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\0</a:t>
            </a:r>
            <a:r>
              <a:rPr lang="en-US" baseline="0" smtClean="0"/>
              <a:t> cứu chúng ta</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29</a:t>
            </a:fld>
            <a:endParaRPr lang="en-US"/>
          </a:p>
        </p:txBody>
      </p:sp>
    </p:spTree>
    <p:extLst>
      <p:ext uri="{BB962C8B-B14F-4D97-AF65-F5344CB8AC3E}">
        <p14:creationId xmlns:p14="http://schemas.microsoft.com/office/powerpoint/2010/main" val="356349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Bằng cách làm tràn bộ đệm, chúng ta có thể khiến chương trình bị lỗi hoặc chạy một số mã khác.</a:t>
            </a:r>
            <a:endParaRPr lang="en-US" smtClean="0"/>
          </a:p>
          <a:p>
            <a:r>
              <a:rPr lang="en-US" smtClean="0"/>
              <a:t>=&gt; Chèn</a:t>
            </a:r>
            <a:r>
              <a:rPr lang="en-US" baseline="0" smtClean="0"/>
              <a:t> code vào</a:t>
            </a:r>
            <a:endParaRPr lang="en-US" smtClean="0"/>
          </a:p>
          <a:p>
            <a:endParaRPr lang="vi-VN" smtClean="0"/>
          </a:p>
          <a:p>
            <a:r>
              <a:rPr lang="vi-VN" smtClean="0"/>
              <a:t>Từ quan điểm của kẻ tấn công, phần sau nghe có vẻ thú vị hơn, đặc biệt nếu họ có thể kiểm soát mã nào sẽ chạy, vì điều đó sẽ cho phép chúng tôi chiếm quyền điều khiển chương trình.</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30</a:t>
            </a:fld>
            <a:endParaRPr lang="en-US"/>
          </a:p>
        </p:txBody>
      </p:sp>
    </p:spTree>
    <p:extLst>
      <p:ext uri="{BB962C8B-B14F-4D97-AF65-F5344CB8AC3E}">
        <p14:creationId xmlns:p14="http://schemas.microsoft.com/office/powerpoint/2010/main" val="178794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Thằng neww address</a:t>
            </a:r>
            <a:r>
              <a:rPr lang="en-US" baseline="0" smtClean="0"/>
              <a:t> sẽ trỏ về mã độc</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33</a:t>
            </a:fld>
            <a:endParaRPr lang="en-US"/>
          </a:p>
        </p:txBody>
      </p:sp>
    </p:spTree>
    <p:extLst>
      <p:ext uri="{BB962C8B-B14F-4D97-AF65-F5344CB8AC3E}">
        <p14:creationId xmlns:p14="http://schemas.microsoft.com/office/powerpoint/2010/main" val="59894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Chức năng an toàn hơn</a:t>
            </a:r>
          </a:p>
          <a:p>
            <a:r>
              <a:rPr lang="vi-VN" smtClean="0"/>
              <a:t>Thư viện liên kết động an toàn hơn</a:t>
            </a:r>
          </a:p>
          <a:p>
            <a:r>
              <a:rPr lang="vi-VN" smtClean="0"/>
              <a:t>Chương trình phân tích tĩnh</a:t>
            </a:r>
          </a:p>
          <a:p>
            <a:r>
              <a:rPr lang="vi-VN" smtClean="0"/>
              <a:t>Ngôn ngữ lập trình</a:t>
            </a:r>
          </a:p>
          <a:p>
            <a:r>
              <a:rPr lang="vi-VN" smtClean="0"/>
              <a:t>Trình biên dịch</a:t>
            </a:r>
          </a:p>
          <a:p>
            <a:r>
              <a:rPr lang="vi-VN" smtClean="0"/>
              <a:t>Hệ điều hành</a:t>
            </a:r>
          </a:p>
          <a:p>
            <a:r>
              <a:rPr lang="vi-VN" smtClean="0"/>
              <a:t>Kiến trúc phần cứng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34</a:t>
            </a:fld>
            <a:endParaRPr lang="en-US"/>
          </a:p>
        </p:txBody>
      </p:sp>
    </p:spTree>
    <p:extLst>
      <p:ext uri="{BB962C8B-B14F-4D97-AF65-F5344CB8AC3E}">
        <p14:creationId xmlns:p14="http://schemas.microsoft.com/office/powerpoint/2010/main" val="4236005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 kĩ</a:t>
            </a:r>
            <a:r>
              <a:rPr lang="en-US" baseline="0" smtClean="0"/>
              <a:t> thuật compiler: stackshield and stakcguard</a:t>
            </a:r>
          </a:p>
          <a:p>
            <a:r>
              <a:rPr lang="en-US" baseline="0" smtClean="0"/>
              <a:t>Stackshield sẽ copy return address rồi bỏ ở vùng khác</a:t>
            </a:r>
          </a:p>
          <a:p>
            <a:r>
              <a:rPr lang="en-US" smtClean="0"/>
              <a:t>Stackguard</a:t>
            </a:r>
            <a:r>
              <a:rPr lang="en-US" baseline="0" smtClean="0"/>
              <a:t> sẽ đặt vùng an toàn guard, kiểm tra ko cho vượt quá vùng này</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35</a:t>
            </a:fld>
            <a:endParaRPr lang="en-US"/>
          </a:p>
        </p:txBody>
      </p:sp>
    </p:spTree>
    <p:extLst>
      <p:ext uri="{BB962C8B-B14F-4D97-AF65-F5344CB8AC3E}">
        <p14:creationId xmlns:p14="http://schemas.microsoft.com/office/powerpoint/2010/main" val="779020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Thực hiện</a:t>
            </a:r>
            <a:r>
              <a:rPr lang="en-US" baseline="0" smtClean="0"/>
              <a:t> biến môi trường khi load program</a:t>
            </a:r>
            <a:endParaRPr lang="en-US" smtClean="0"/>
          </a:p>
          <a:p>
            <a:r>
              <a:rPr lang="en-US" smtClean="0"/>
              <a:t>Sử dụng</a:t>
            </a:r>
            <a:r>
              <a:rPr lang="en-US" baseline="0" smtClean="0"/>
              <a:t> ASLR randomization </a:t>
            </a:r>
          </a:p>
          <a:p>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36</a:t>
            </a:fld>
            <a:endParaRPr lang="en-US"/>
          </a:p>
        </p:txBody>
      </p:sp>
    </p:spTree>
    <p:extLst>
      <p:ext uri="{BB962C8B-B14F-4D97-AF65-F5344CB8AC3E}">
        <p14:creationId xmlns:p14="http://schemas.microsoft.com/office/powerpoint/2010/main" val="2659431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Chương</a:t>
            </a:r>
            <a:r>
              <a:rPr lang="en-US" baseline="0" smtClean="0"/>
              <a:t> trình đặc quyền có quyền đặc biệt (có root có hàm, chức năng mà chỉ có nó mới làm được)</a:t>
            </a:r>
          </a:p>
          <a:p>
            <a:r>
              <a:rPr lang="en-US" baseline="0" smtClean="0"/>
              <a:t>Có thể gây khó cho normal user nhưu đổi password</a:t>
            </a:r>
          </a:p>
          <a:p>
            <a:endParaRPr lang="en-US" baseline="0" smtClean="0"/>
          </a:p>
          <a:p>
            <a:r>
              <a:rPr lang="en-US" baseline="0" smtClean="0"/>
              <a:t>Các chương trình chạy ngầm mang quyền của root nhưng cho user sài như deamon,…</a:t>
            </a:r>
          </a:p>
          <a:p>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37</a:t>
            </a:fld>
            <a:endParaRPr lang="en-US"/>
          </a:p>
        </p:txBody>
      </p:sp>
    </p:spTree>
    <p:extLst>
      <p:ext uri="{BB962C8B-B14F-4D97-AF65-F5344CB8AC3E}">
        <p14:creationId xmlns:p14="http://schemas.microsoft.com/office/powerpoint/2010/main" val="300826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Các chức năng bảo mật của hệ điều hành (Tách, Bảo vệ bộ nhớ, Xác thực, Cấp quyền)</a:t>
            </a:r>
          </a:p>
          <a:p>
            <a:r>
              <a:rPr lang="vi-VN" smtClean="0"/>
              <a:t>Bảo vệ hệ điều hành và tài nguyên</a:t>
            </a:r>
          </a:p>
          <a:p>
            <a:r>
              <a:rPr lang="vi-VN" smtClean="0"/>
              <a:t>Hệ điều hành đáng tin cậy (MAC, DAC, Đường dẫn đáng tin cậy, TCB)</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41</a:t>
            </a:fld>
            <a:endParaRPr lang="en-US"/>
          </a:p>
        </p:txBody>
      </p:sp>
    </p:spTree>
    <p:extLst>
      <p:ext uri="{BB962C8B-B14F-4D97-AF65-F5344CB8AC3E}">
        <p14:creationId xmlns:p14="http://schemas.microsoft.com/office/powerpoint/2010/main" val="504923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Bảo mật hệ điều hành (OS security) là quá trình đảm bảo tính toàn vẹn, bảo mật và sẵn sàng của OS.</a:t>
            </a:r>
          </a:p>
          <a:p>
            <a:endParaRPr lang="vi-VN" smtClean="0"/>
          </a:p>
          <a:p>
            <a:r>
              <a:rPr lang="vi-VN" smtClean="0"/>
              <a:t>Bảo mật hệ điều hành bao gồm nhiều kỹ thuật và phương pháp khác nhau để đảm bảo an toàn khỏi các mối đe dọa và tấn công.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42</a:t>
            </a:fld>
            <a:endParaRPr lang="en-US"/>
          </a:p>
        </p:txBody>
      </p:sp>
    </p:spTree>
    <p:extLst>
      <p:ext uri="{BB962C8B-B14F-4D97-AF65-F5344CB8AC3E}">
        <p14:creationId xmlns:p14="http://schemas.microsoft.com/office/powerpoint/2010/main" val="3694585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Bảo mật hệ điều hành cho phép các ứng dụng và chương trình khác nhau thực hiện các tác vụ cần thiết và ngăn chặn sự can thiệp trái phép.</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43</a:t>
            </a:fld>
            <a:endParaRPr lang="en-US"/>
          </a:p>
        </p:txBody>
      </p:sp>
    </p:spTree>
    <p:extLst>
      <p:ext uri="{BB962C8B-B14F-4D97-AF65-F5344CB8AC3E}">
        <p14:creationId xmlns:p14="http://schemas.microsoft.com/office/powerpoint/2010/main" val="13387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Mức độ nghiêm trọng của các lỗ hổng phần mềm tăng theo cấp số nhân. Tất nhiên, tất cả các hệ thống đều bao gồm các lỗ hổng. Vấn đề là chúng có bị lợi dụng để gây ra thiệt hại hay không.</a:t>
            </a:r>
          </a:p>
          <a:p>
            <a:r>
              <a:rPr lang="vi-VN" smtClean="0"/>
              <a:t>Ví dụ:</a:t>
            </a:r>
          </a:p>
          <a:p>
            <a:r>
              <a:rPr lang="vi-VN" smtClean="0"/>
              <a:t>Phần mềm: không kiểm tra dữ liệu đầu vào  để lọt mã độc</a:t>
            </a:r>
          </a:p>
          <a:p>
            <a:r>
              <a:rPr lang="vi-VN" smtClean="0"/>
              <a:t>Cơ sở dữ liệu hoặc bộ định tuyến Wi-Fi được định cấu hình với mật khẩu mặc định đã biết</a:t>
            </a:r>
          </a:p>
          <a:p>
            <a:r>
              <a:rPr lang="vi-VN" smtClean="0"/>
              <a:t>Chính sách: không đủ </a:t>
            </a:r>
            <a:r>
              <a:rPr lang="en-US" smtClean="0"/>
              <a:t>chặt</a:t>
            </a:r>
            <a:r>
              <a:rPr lang="en-US" baseline="0" smtClean="0"/>
              <a:t> chẽ</a:t>
            </a:r>
          </a:p>
          <a:p>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a:t>
            </a:fld>
            <a:endParaRPr lang="en-US"/>
          </a:p>
        </p:txBody>
      </p:sp>
    </p:spTree>
    <p:extLst>
      <p:ext uri="{BB962C8B-B14F-4D97-AF65-F5344CB8AC3E}">
        <p14:creationId xmlns:p14="http://schemas.microsoft.com/office/powerpoint/2010/main" val="189802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Bảo mật hệ điều hành có thể được tiếp cận theo nhiều cách, bao gồm cả việc tuân thủ những điều sau:</a:t>
            </a:r>
          </a:p>
          <a:p>
            <a:r>
              <a:rPr lang="vi-VN" smtClean="0"/>
              <a:t>Thực hiện cập nhật bản vá hệ điều hành thường xuyên</a:t>
            </a:r>
          </a:p>
          <a:p>
            <a:r>
              <a:rPr lang="vi-VN" smtClean="0"/>
              <a:t>Cài đặt các công cụ và phần mềm chống vi-rút được cập nhật</a:t>
            </a:r>
          </a:p>
          <a:p>
            <a:r>
              <a:rPr lang="vi-VN" smtClean="0"/>
              <a:t>Rà soát tất cả lưu lượng truy cập mạng đến và đi thông qua tường lửa</a:t>
            </a:r>
          </a:p>
          <a:p>
            <a:r>
              <a:rPr lang="vi-VN" smtClean="0"/>
              <a:t>Tạo tài khoản an toàn chỉ với các đặc quyền bắt buộc (nghĩa là quản lý người dùng)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44</a:t>
            </a:fld>
            <a:endParaRPr lang="en-US"/>
          </a:p>
        </p:txBody>
      </p:sp>
    </p:spTree>
    <p:extLst>
      <p:ext uri="{BB962C8B-B14F-4D97-AF65-F5344CB8AC3E}">
        <p14:creationId xmlns:p14="http://schemas.microsoft.com/office/powerpoint/2010/main" val="3753490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Bảo mật vật lý</a:t>
            </a:r>
          </a:p>
          <a:p>
            <a:r>
              <a:rPr lang="en-US" smtClean="0"/>
              <a:t>xác thực</a:t>
            </a:r>
          </a:p>
          <a:p>
            <a:r>
              <a:rPr lang="en-US" smtClean="0"/>
              <a:t>Lỗ hổng phần mềm</a:t>
            </a:r>
          </a:p>
          <a:p>
            <a:r>
              <a:rPr lang="en-US" smtClean="0"/>
              <a:t>phần mềm độc hại</a:t>
            </a:r>
          </a:p>
          <a:p>
            <a:r>
              <a:rPr lang="en-US" smtClean="0"/>
              <a:t>….</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45</a:t>
            </a:fld>
            <a:endParaRPr lang="en-US"/>
          </a:p>
        </p:txBody>
      </p:sp>
    </p:spTree>
    <p:extLst>
      <p:ext uri="{BB962C8B-B14F-4D97-AF65-F5344CB8AC3E}">
        <p14:creationId xmlns:p14="http://schemas.microsoft.com/office/powerpoint/2010/main" val="120146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Được sử dụng làm điểm truy cập vào cơ sở dữ liệu</a:t>
            </a:r>
          </a:p>
          <a:p>
            <a:r>
              <a:rPr lang="vi-VN" smtClean="0"/>
              <a:t>Ba thành phần</a:t>
            </a:r>
          </a:p>
          <a:p>
            <a:r>
              <a:rPr lang="vi-VN" smtClean="0"/>
              <a:t>Dịch vụ</a:t>
            </a:r>
          </a:p>
          <a:p>
            <a:r>
              <a:rPr lang="vi-VN" smtClean="0"/>
              <a:t>Các tập tin</a:t>
            </a:r>
          </a:p>
          <a:p>
            <a:r>
              <a:rPr lang="vi-VN" smtClean="0"/>
              <a:t>Kỉ niệm</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46</a:t>
            </a:fld>
            <a:endParaRPr lang="en-US"/>
          </a:p>
        </p:txBody>
      </p:sp>
    </p:spTree>
    <p:extLst>
      <p:ext uri="{BB962C8B-B14F-4D97-AF65-F5344CB8AC3E}">
        <p14:creationId xmlns:p14="http://schemas.microsoft.com/office/powerpoint/2010/main" val="245433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Thành phần chính của môi trường bảo mật hệ điều hành</a:t>
            </a:r>
          </a:p>
          <a:p>
            <a:r>
              <a:rPr lang="vi-VN" smtClean="0"/>
              <a:t>Được sử dụng để có quyền truy cập vào hệ điều hành và các tính năng của nó</a:t>
            </a:r>
          </a:p>
          <a:p>
            <a:r>
              <a:rPr lang="vi-VN" smtClean="0"/>
              <a:t>Bao gồm</a:t>
            </a:r>
          </a:p>
          <a:p>
            <a:r>
              <a:rPr lang="vi-VN" smtClean="0"/>
              <a:t>xác thực người dùng</a:t>
            </a:r>
          </a:p>
          <a:p>
            <a:r>
              <a:rPr lang="vi-VN" smtClean="0"/>
              <a:t>Truy cập từ xa</a:t>
            </a:r>
          </a:p>
          <a:p>
            <a:r>
              <a:rPr lang="vi-VN" smtClean="0"/>
              <a:t>Nhiệm vụ quản trị</a:t>
            </a:r>
          </a:p>
          <a:p>
            <a:r>
              <a:rPr lang="vi-VN" smtClean="0"/>
              <a:t>Chính sách mật khẩu</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47</a:t>
            </a:fld>
            <a:endParaRPr lang="en-US"/>
          </a:p>
        </p:txBody>
      </p:sp>
    </p:spTree>
    <p:extLst>
      <p:ext uri="{BB962C8B-B14F-4D97-AF65-F5344CB8AC3E}">
        <p14:creationId xmlns:p14="http://schemas.microsoft.com/office/powerpoint/2010/main" val="1660744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Các mối đe dọa phổ biến</a:t>
            </a:r>
          </a:p>
          <a:p>
            <a:r>
              <a:rPr lang="vi-VN" smtClean="0"/>
              <a:t>Quyền đối với tệp</a:t>
            </a:r>
          </a:p>
          <a:p>
            <a:r>
              <a:rPr lang="vi-VN" smtClean="0"/>
              <a:t>Chia sẻ file</a:t>
            </a:r>
          </a:p>
          <a:p>
            <a:r>
              <a:rPr lang="vi-VN" smtClean="0"/>
              <a:t>Các tệp phải được bảo vệ khỏi các hành động đọc và ghi trái phép</a:t>
            </a:r>
          </a:p>
          <a:p>
            <a:r>
              <a:rPr lang="vi-VN" smtClean="0"/>
              <a:t>Dữ liệu nằm trong tệp, bảo vệ tệp bảo vệ dữ liệu</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48</a:t>
            </a:fld>
            <a:endParaRPr lang="en-US"/>
          </a:p>
        </p:txBody>
      </p:sp>
    </p:spTree>
    <p:extLst>
      <p:ext uri="{BB962C8B-B14F-4D97-AF65-F5344CB8AC3E}">
        <p14:creationId xmlns:p14="http://schemas.microsoft.com/office/powerpoint/2010/main" val="2952717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Đọc, viết và thực thi các đặc quyền</a:t>
            </a:r>
          </a:p>
          <a:p>
            <a:r>
              <a:rPr lang="en-US" smtClean="0"/>
              <a:t>Trong Windows:</a:t>
            </a:r>
          </a:p>
          <a:p>
            <a:r>
              <a:rPr lang="en-US" smtClean="0"/>
              <a:t>Thay đổi quyền trên tab Bảo mật trên hộp thoại Thuộc tính của tệp</a:t>
            </a:r>
          </a:p>
          <a:p>
            <a:r>
              <a:rPr lang="en-US" smtClean="0"/>
              <a:t>Cho phép chỉ cấp; Từ chối cho biết thu hồi</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49</a:t>
            </a:fld>
            <a:endParaRPr lang="en-US"/>
          </a:p>
        </p:txBody>
      </p:sp>
    </p:spTree>
    <p:extLst>
      <p:ext uri="{BB962C8B-B14F-4D97-AF65-F5344CB8AC3E}">
        <p14:creationId xmlns:p14="http://schemas.microsoft.com/office/powerpoint/2010/main" val="4011848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Đương nhiên dẫn đến rủi ro bảo mật và các mối đe dọa</a:t>
            </a:r>
          </a:p>
          <a:p>
            <a:r>
              <a:rPr lang="vi-VN" smtClean="0"/>
              <a:t>chương trình ngang hàng: cho phép người dùng chia sẻ tệp qua Internet</a:t>
            </a:r>
          </a:p>
          <a:p>
            <a:r>
              <a:rPr lang="vi-VN" smtClean="0"/>
              <a:t>Lý do chặn chia sẻ tệp:</a:t>
            </a:r>
          </a:p>
          <a:p>
            <a:r>
              <a:rPr lang="vi-VN" smtClean="0"/>
              <a:t>Mã độc</a:t>
            </a:r>
          </a:p>
          <a:p>
            <a:r>
              <a:rPr lang="vi-VN" smtClean="0"/>
              <a:t>Phần mềm quảng cáo và phần mềm gián điệp</a:t>
            </a:r>
          </a:p>
          <a:p>
            <a:r>
              <a:rPr lang="vi-VN" smtClean="0"/>
              <a:t>Quyền riêng tư và bảo mật</a:t>
            </a:r>
          </a:p>
          <a:p>
            <a:r>
              <a:rPr lang="vi-VN" smtClean="0"/>
              <a:t>Vấn đề bản quyền</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50</a:t>
            </a:fld>
            <a:endParaRPr lang="en-US"/>
          </a:p>
        </p:txBody>
      </p:sp>
    </p:spTree>
    <p:extLst>
      <p:ext uri="{BB962C8B-B14F-4D97-AF65-F5344CB8AC3E}">
        <p14:creationId xmlns:p14="http://schemas.microsoft.com/office/powerpoint/2010/main" val="3447946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Bộ nhớ phần cứng khả dụng trên hệ thống có thể bị hỏng do phần mềm được viết dở</a:t>
            </a:r>
          </a:p>
          <a:p>
            <a:r>
              <a:rPr lang="vi-VN" smtClean="0"/>
              <a:t>Có thể gây hại cho tính toàn vẹn của dữ liệu</a:t>
            </a:r>
          </a:p>
          <a:p>
            <a:r>
              <a:rPr lang="vi-VN" smtClean="0"/>
              <a:t>Hai lựa chọn:</a:t>
            </a:r>
          </a:p>
          <a:p>
            <a:r>
              <a:rPr lang="vi-VN" smtClean="0"/>
              <a:t>Ngừng sử dụng chương trình</a:t>
            </a:r>
          </a:p>
          <a:p>
            <a:r>
              <a:rPr lang="vi-VN" smtClean="0"/>
              <a:t>Áp dụng một pactch (gói dịch vụ) để sửa nó</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51</a:t>
            </a:fld>
            <a:endParaRPr lang="en-US"/>
          </a:p>
        </p:txBody>
      </p:sp>
    </p:spTree>
    <p:extLst>
      <p:ext uri="{BB962C8B-B14F-4D97-AF65-F5344CB8AC3E}">
        <p14:creationId xmlns:p14="http://schemas.microsoft.com/office/powerpoint/2010/main" val="3748492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xác thực:</a:t>
            </a:r>
          </a:p>
          <a:p>
            <a:r>
              <a:rPr lang="vi-VN" smtClean="0"/>
              <a:t>Xác minh danh tính người dùng</a:t>
            </a:r>
          </a:p>
          <a:p>
            <a:r>
              <a:rPr lang="vi-VN" smtClean="0"/>
              <a:t>Cho phép truy cập vào hệ điều hành</a:t>
            </a:r>
          </a:p>
          <a:p>
            <a:r>
              <a:rPr lang="vi-VN" smtClean="0"/>
              <a:t>xác thực vật lý</a:t>
            </a:r>
          </a:p>
          <a:p>
            <a:r>
              <a:rPr lang="vi-VN" smtClean="0"/>
              <a:t>Cho phép lối vào vật lý vào tài sản của công ty</a:t>
            </a:r>
          </a:p>
          <a:p>
            <a:r>
              <a:rPr lang="vi-VN" smtClean="0"/>
              <a:t>Thẻ từ và biện pháp sinh trắc học</a:t>
            </a:r>
          </a:p>
          <a:p>
            <a:r>
              <a:rPr lang="vi-VN" smtClean="0"/>
              <a:t>Xác thực kỹ thuật số: xác minh danh tính người dùng bằng phương tiện kỹ thuật số</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52</a:t>
            </a:fld>
            <a:endParaRPr lang="en-US"/>
          </a:p>
        </p:txBody>
      </p:sp>
    </p:spTree>
    <p:extLst>
      <p:ext uri="{BB962C8B-B14F-4D97-AF65-F5344CB8AC3E}">
        <p14:creationId xmlns:p14="http://schemas.microsoft.com/office/powerpoint/2010/main" val="308936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Quá trình quyết định liệu người dùng có được phép thực hiện các chức năng mà họ yêu cầu hay không</a:t>
            </a:r>
          </a:p>
          <a:p>
            <a:r>
              <a:rPr lang="vi-VN" smtClean="0"/>
              <a:t>Ủy quyền không được thực hiện cho đến khi người dùng được xác thực</a:t>
            </a:r>
          </a:p>
          <a:p>
            <a:r>
              <a:rPr lang="vi-VN" smtClean="0"/>
              <a:t>Thỏa thuận với các đặc quyền và quyền</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53</a:t>
            </a:fld>
            <a:endParaRPr lang="en-US"/>
          </a:p>
        </p:txBody>
      </p:sp>
    </p:spTree>
    <p:extLst>
      <p:ext uri="{BB962C8B-B14F-4D97-AF65-F5344CB8AC3E}">
        <p14:creationId xmlns:p14="http://schemas.microsoft.com/office/powerpoint/2010/main" val="407822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Các lỗ hổng phần mềm được xác định bởi ba yếu tố. Đó là:</a:t>
            </a:r>
          </a:p>
          <a:p>
            <a:r>
              <a:rPr lang="vi-VN" smtClean="0"/>
              <a:t>Sự tồn tại - Sự tồn tại của một lỗ hổng trong phần mềm.</a:t>
            </a:r>
          </a:p>
          <a:p>
            <a:r>
              <a:rPr lang="vi-VN" smtClean="0"/>
              <a:t>Quyền truy cập - Khả năng tin tặc truy cập vào lỗ hổng.</a:t>
            </a:r>
          </a:p>
          <a:p>
            <a:r>
              <a:rPr lang="vi-VN" smtClean="0"/>
              <a:t>Khai thác - Khả năng tin tặc lợi dụng lỗ hổng đó thông qua các công cụ hoặc bằng các kỹ thuật nhất định.</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a:t>
            </a:fld>
            <a:endParaRPr lang="en-US"/>
          </a:p>
        </p:txBody>
      </p:sp>
    </p:spTree>
    <p:extLst>
      <p:ext uri="{BB962C8B-B14F-4D97-AF65-F5344CB8AC3E}">
        <p14:creationId xmlns:p14="http://schemas.microsoft.com/office/powerpoint/2010/main" val="1443100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Tạo tài khoản người dùng</a:t>
            </a:r>
          </a:p>
          <a:p>
            <a:r>
              <a:rPr lang="vi-VN" smtClean="0"/>
              <a:t>Đặt chính sách mật khẩu</a:t>
            </a:r>
          </a:p>
          <a:p>
            <a:r>
              <a:rPr lang="vi-VN" smtClean="0"/>
              <a:t>Cấp đặc quyền cho người dùng</a:t>
            </a:r>
          </a:p>
          <a:p>
            <a:r>
              <a:rPr lang="vi-VN" smtClean="0"/>
              <a:t>Thực hành tốt nhất:</a:t>
            </a:r>
          </a:p>
          <a:p>
            <a:r>
              <a:rPr lang="vi-VN" smtClean="0"/>
              <a:t>Sử dụng quy ước đặt tên nhất quán</a:t>
            </a:r>
          </a:p>
          <a:p>
            <a:r>
              <a:rPr lang="vi-VN" smtClean="0"/>
              <a:t>Luôn cung cấp mật khẩu cho tài khoản và buộc người dùng phải thay đổi mật khẩu trong lần đăng nhập đầu tiên</a:t>
            </a:r>
          </a:p>
          <a:p>
            <a:r>
              <a:rPr lang="vi-VN" smtClean="0"/>
              <a:t>Bảo vệ mật khẩu</a:t>
            </a:r>
          </a:p>
          <a:p>
            <a:r>
              <a:rPr lang="vi-VN" smtClean="0"/>
              <a:t>Không sử dụng mật khẩu mặc định</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54</a:t>
            </a:fld>
            <a:endParaRPr lang="en-US"/>
          </a:p>
        </p:txBody>
      </p:sp>
    </p:spTree>
    <p:extLst>
      <p:ext uri="{BB962C8B-B14F-4D97-AF65-F5344CB8AC3E}">
        <p14:creationId xmlns:p14="http://schemas.microsoft.com/office/powerpoint/2010/main" val="3496721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Lập kế hoạch</a:t>
            </a:r>
          </a:p>
          <a:p>
            <a:r>
              <a:rPr lang="vi-VN" smtClean="0"/>
              <a:t>Cài đặt</a:t>
            </a:r>
          </a:p>
          <a:p>
            <a:r>
              <a:rPr lang="vi-VN" smtClean="0"/>
              <a:t>Cấu hình</a:t>
            </a:r>
          </a:p>
          <a:p>
            <a:r>
              <a:rPr lang="vi-VN" smtClean="0"/>
              <a:t>Cập nhật</a:t>
            </a:r>
          </a:p>
          <a:p>
            <a:r>
              <a:rPr lang="vi-VN" smtClean="0"/>
              <a:t>BẢO TRÌ</a:t>
            </a:r>
          </a:p>
          <a:p>
            <a:r>
              <a:rPr lang="vi-VN" smtClean="0"/>
              <a:t>Hãy xem xét mô hình phân lớp của hệ điều hành, mỗi lớp cần được bảo mật đúng cách và nó có thể bị tấn công từ các lớp bên dưới</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55</a:t>
            </a:fld>
            <a:endParaRPr lang="en-US"/>
          </a:p>
        </p:txBody>
      </p:sp>
    </p:spTree>
    <p:extLst>
      <p:ext uri="{BB962C8B-B14F-4D97-AF65-F5344CB8AC3E}">
        <p14:creationId xmlns:p14="http://schemas.microsoft.com/office/powerpoint/2010/main" val="4105356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Cài đặt và đóng gói</a:t>
            </a:r>
          </a:p>
          <a:p>
            <a:r>
              <a:rPr lang="vi-VN" smtClean="0"/>
              <a:t>định cấu hình</a:t>
            </a:r>
          </a:p>
          <a:p>
            <a:r>
              <a:rPr lang="vi-VN" smtClean="0"/>
              <a:t>Xóa các ứng dụng, dịch vụ và giao thức không cần thiết</a:t>
            </a:r>
          </a:p>
          <a:p>
            <a:r>
              <a:rPr lang="vi-VN" smtClean="0"/>
              <a:t>Người dùng, nhóm, kiểm soát và đặc quyền</a:t>
            </a:r>
          </a:p>
          <a:p>
            <a:r>
              <a:rPr lang="vi-VN" smtClean="0"/>
              <a:t>Cài đặt phần mềm bổ sung (chống vi-rút, tường lửa, hệ thống phát hiện xâm nhập, v.v.)</a:t>
            </a:r>
          </a:p>
          <a:p>
            <a:r>
              <a:rPr lang="vi-VN" smtClean="0"/>
              <a:t>Kiểm tra bảo mật hệ thống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57</a:t>
            </a:fld>
            <a:endParaRPr lang="en-US"/>
          </a:p>
        </p:txBody>
      </p:sp>
    </p:spTree>
    <p:extLst>
      <p:ext uri="{BB962C8B-B14F-4D97-AF65-F5344CB8AC3E}">
        <p14:creationId xmlns:p14="http://schemas.microsoft.com/office/powerpoint/2010/main" val="3128559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Cài đặt</a:t>
            </a:r>
          </a:p>
          <a:p>
            <a:r>
              <a:rPr lang="vi-VN" smtClean="0"/>
              <a:t>Máy không nên kết nối với mạng cho đến khi được bảo mật</a:t>
            </a:r>
          </a:p>
          <a:p>
            <a:r>
              <a:rPr lang="vi-VN" smtClean="0"/>
              <a:t>Mạng hạn chế (tường lửa) được chấp nhận</a:t>
            </a:r>
          </a:p>
          <a:p>
            <a:r>
              <a:rPr lang="vi-VN" smtClean="0"/>
              <a:t>Chỉ cài đặt các dịch vụ và ổ đĩa cần thiết (từ các nguồn đáng tin cậy)</a:t>
            </a:r>
          </a:p>
          <a:p>
            <a:r>
              <a:rPr lang="vi-VN" smtClean="0"/>
              <a:t>Thiết lập cập nhật tự động (chỉ khi thời gian cập nhật không có vấn đề)</a:t>
            </a:r>
          </a:p>
          <a:p>
            <a:r>
              <a:rPr lang="vi-VN" smtClean="0"/>
              <a:t>khởi động</a:t>
            </a:r>
          </a:p>
          <a:p>
            <a:r>
              <a:rPr lang="vi-VN" smtClean="0"/>
              <a:t>Bảo vệ các thay đổi BIOS bằng mật khẩu</a:t>
            </a:r>
          </a:p>
          <a:p>
            <a:r>
              <a:rPr lang="vi-VN" smtClean="0"/>
              <a:t>Vô hiệu hóa một số phương tiện có thể khởi động</a:t>
            </a:r>
          </a:p>
          <a:p>
            <a:r>
              <a:rPr lang="vi-VN" smtClean="0"/>
              <a:t>Ổ đĩa phần cứng mật mã? Ưu và nhược điểm</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58</a:t>
            </a:fld>
            <a:endParaRPr lang="en-US"/>
          </a:p>
        </p:txBody>
      </p:sp>
    </p:spTree>
    <p:extLst>
      <p:ext uri="{BB962C8B-B14F-4D97-AF65-F5344CB8AC3E}">
        <p14:creationId xmlns:p14="http://schemas.microsoft.com/office/powerpoint/2010/main" val="1987158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Phần mềm có lỗ hổng, do đó nhiều phần mềm hơn = nhiều lỗ hổng hơn</a:t>
            </a:r>
          </a:p>
          <a:p>
            <a:r>
              <a:rPr lang="vi-VN" smtClean="0"/>
              <a:t>Tốt hơn là không cài đặt nó cả</a:t>
            </a:r>
          </a:p>
          <a:p>
            <a:r>
              <a:rPr lang="vi-VN" smtClean="0"/>
              <a:t>Trình gỡ cài đặt đôi khi không thể xóa tất cả phụ thuộc</a:t>
            </a:r>
          </a:p>
          <a:p>
            <a:r>
              <a:rPr lang="vi-VN" smtClean="0"/>
              <a:t>Kẻ tấn công có thể kích hoạt phần mềm vô hiệu hóa khi giành được quyền kiểm soát</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59</a:t>
            </a:fld>
            <a:endParaRPr lang="en-US"/>
          </a:p>
        </p:txBody>
      </p:sp>
    </p:spTree>
    <p:extLst>
      <p:ext uri="{BB962C8B-B14F-4D97-AF65-F5344CB8AC3E}">
        <p14:creationId xmlns:p14="http://schemas.microsoft.com/office/powerpoint/2010/main" val="2100342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Xác định loại người dùng và đặc quyền</a:t>
            </a:r>
          </a:p>
          <a:p>
            <a:r>
              <a:rPr lang="vi-VN" smtClean="0"/>
              <a:t>Quản trị viên (lý tưởng chỉ là tạm thời)</a:t>
            </a:r>
          </a:p>
          <a:p>
            <a:r>
              <a:rPr lang="vi-VN" smtClean="0"/>
              <a:t>bình thường</a:t>
            </a:r>
          </a:p>
          <a:p>
            <a:r>
              <a:rPr lang="vi-VN" smtClean="0"/>
              <a:t>Giới hạn</a:t>
            </a:r>
          </a:p>
          <a:p>
            <a:r>
              <a:rPr lang="vi-VN" smtClean="0"/>
              <a:t>xác thực</a:t>
            </a:r>
          </a:p>
          <a:p>
            <a:r>
              <a:rPr lang="vi-VN" smtClean="0"/>
              <a:t>Buộc thay đổi mật khẩu mặc định</a:t>
            </a:r>
          </a:p>
          <a:p>
            <a:r>
              <a:rPr lang="vi-VN" smtClean="0"/>
              <a:t>định nghĩa mật khẩu</a:t>
            </a:r>
          </a:p>
          <a:p>
            <a:r>
              <a:rPr lang="vi-VN" smtClean="0"/>
              <a:t>Tuổi thọ của mật khẩu</a:t>
            </a:r>
            <a:endParaRPr lang="en-US" smtClean="0"/>
          </a:p>
          <a:p>
            <a:r>
              <a:rPr lang="en-US" smtClean="0"/>
              <a:t>Xóa hoặc vô hiệu hóa tài khoản cũ</a:t>
            </a:r>
          </a:p>
          <a:p>
            <a:r>
              <a:rPr lang="en-US" smtClean="0"/>
              <a:t>Cho phép kết nối từ xa?</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60</a:t>
            </a:fld>
            <a:endParaRPr lang="en-US"/>
          </a:p>
        </p:txBody>
      </p:sp>
    </p:spTree>
    <p:extLst>
      <p:ext uri="{BB962C8B-B14F-4D97-AF65-F5344CB8AC3E}">
        <p14:creationId xmlns:p14="http://schemas.microsoft.com/office/powerpoint/2010/main" val="2111535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Chống vi-rút</a:t>
            </a:r>
          </a:p>
          <a:p>
            <a:r>
              <a:rPr lang="vi-VN" smtClean="0"/>
              <a:t>Tường lửa, IDS, IPS</a:t>
            </a:r>
          </a:p>
          <a:p>
            <a:r>
              <a:rPr lang="vi-VN" smtClean="0"/>
              <a:t>danh sách trắng</a:t>
            </a:r>
          </a:p>
          <a:p>
            <a:r>
              <a:rPr lang="vi-VN" smtClean="0"/>
              <a:t>Nếu những kẻ tấn công quản lý để cài đặt một chương trình thì điều gì sẽ xảy ra?</a:t>
            </a:r>
          </a:p>
          <a:p>
            <a:r>
              <a:rPr lang="vi-VN" smtClean="0"/>
              <a:t>Chạy một số trường hợp thử nghiệm cố gắng phá vỡ bảo mật (kiểm tra căng thẳng)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61</a:t>
            </a:fld>
            <a:endParaRPr lang="en-US"/>
          </a:p>
        </p:txBody>
      </p:sp>
    </p:spTree>
    <p:extLst>
      <p:ext uri="{BB962C8B-B14F-4D97-AF65-F5344CB8AC3E}">
        <p14:creationId xmlns:p14="http://schemas.microsoft.com/office/powerpoint/2010/main" val="3889527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Cấu hình các ứng dụng đúng cách</a:t>
            </a:r>
          </a:p>
          <a:p>
            <a:r>
              <a:rPr lang="vi-VN" smtClean="0"/>
              <a:t>Sử dụng mã hóa khi có thể như đã thấy trước đó</a:t>
            </a:r>
          </a:p>
          <a:p>
            <a:r>
              <a:rPr lang="vi-VN" smtClean="0"/>
              <a:t>Để chứa</a:t>
            </a:r>
          </a:p>
          <a:p>
            <a:r>
              <a:rPr lang="vi-VN" smtClean="0"/>
              <a:t>Để truyền (kết nối SSH)</a:t>
            </a:r>
          </a:p>
          <a:p>
            <a:r>
              <a:rPr lang="vi-VN" smtClean="0"/>
              <a:t>Giới hạn đặc quyền như với người dùng</a:t>
            </a:r>
          </a:p>
          <a:p>
            <a:r>
              <a:rPr lang="vi-VN" smtClean="0"/>
              <a:t>Ứng dụng có thể cung cấp cửa hậu nếu không được cấu hình đúng cách</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62</a:t>
            </a:fld>
            <a:endParaRPr lang="en-US"/>
          </a:p>
        </p:txBody>
      </p:sp>
    </p:spTree>
    <p:extLst>
      <p:ext uri="{BB962C8B-B14F-4D97-AF65-F5344CB8AC3E}">
        <p14:creationId xmlns:p14="http://schemas.microsoft.com/office/powerpoint/2010/main" val="3143847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Những kẻ tấn công đã khai thác các ứng dụng thông qua đầu vào do người dùng cung cấp.</a:t>
            </a:r>
          </a:p>
          <a:p>
            <a:r>
              <a:rPr lang="vi-VN" smtClean="0"/>
              <a:t>Để giảm thiểu cuộc tấn công này, một số nền tảng và hệ điều hành đánh dấu dữ liệu ứng dụng là không thể thực thi để ngay cả khi kẻ tấn công quản lý để ghi dữ liệu vào bộ nhớ, chúng sẽ phải vật lộn để thực thi dữ liệu đó.</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63</a:t>
            </a:fld>
            <a:endParaRPr lang="en-US"/>
          </a:p>
        </p:txBody>
      </p:sp>
    </p:spTree>
    <p:extLst>
      <p:ext uri="{BB962C8B-B14F-4D97-AF65-F5344CB8AC3E}">
        <p14:creationId xmlns:p14="http://schemas.microsoft.com/office/powerpoint/2010/main" val="3634349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Bây giờ hệ thống đó đã được thiết lập, hãy giữ an toàn</a:t>
            </a:r>
          </a:p>
          <a:p>
            <a:r>
              <a:rPr lang="vi-VN" smtClean="0"/>
              <a:t>Điều này liên quan đến</a:t>
            </a:r>
          </a:p>
          <a:p>
            <a:r>
              <a:rPr lang="vi-VN" smtClean="0"/>
              <a:t>Theo dõi và phân tích thông tin đăng nhập</a:t>
            </a:r>
          </a:p>
          <a:p>
            <a:r>
              <a:rPr lang="vi-VN" smtClean="0"/>
              <a:t>Thực hiện sao lưu thường xuyên</a:t>
            </a:r>
          </a:p>
          <a:p>
            <a:r>
              <a:rPr lang="vi-VN" smtClean="0"/>
              <a:t>Phục hồi từ các thỏa hiệp bảo mật</a:t>
            </a:r>
          </a:p>
          <a:p>
            <a:r>
              <a:rPr lang="vi-VN" smtClean="0"/>
              <a:t>Kiểm tra thường xuyên để bảo mật</a:t>
            </a:r>
          </a:p>
          <a:p>
            <a:r>
              <a:rPr lang="vi-VN" smtClean="0"/>
              <a:t>Vá lỗi, cập nhật và sửa đổi phần mềm quan trọng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64</a:t>
            </a:fld>
            <a:endParaRPr lang="en-US"/>
          </a:p>
        </p:txBody>
      </p:sp>
    </p:spTree>
    <p:extLst>
      <p:ext uri="{BB962C8B-B14F-4D97-AF65-F5344CB8AC3E}">
        <p14:creationId xmlns:p14="http://schemas.microsoft.com/office/powerpoint/2010/main" val="347152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Độ phức tạp:</a:t>
            </a:r>
          </a:p>
          <a:p>
            <a:r>
              <a:rPr lang="vi-VN" smtClean="0"/>
              <a:t>Các hệ thống phức tạp làm tăng khả năng xảy ra lỗi, cấu hình sai hoặc truy cập ngoài ý muốn.</a:t>
            </a:r>
          </a:p>
          <a:p>
            <a:r>
              <a:rPr lang="vi-VN" smtClean="0"/>
              <a:t>Sự quen thuộc:</a:t>
            </a:r>
          </a:p>
          <a:p>
            <a:r>
              <a:rPr lang="vi-VN" smtClean="0"/>
              <a:t>Mã, phần mềm, hệ điều hành và phần cứng thông thường làm tăng xác suất kẻ tấn công có thể tìm thấy hoặc có thông tin về các lỗ hổng đã biết.</a:t>
            </a:r>
          </a:p>
          <a:p>
            <a:r>
              <a:rPr lang="vi-VN" smtClean="0"/>
              <a:t>Kết nối:</a:t>
            </a:r>
          </a:p>
          <a:p>
            <a:r>
              <a:rPr lang="vi-VN" smtClean="0"/>
              <a:t>Thiết bị được kết nối càng nhiều thì khả năng xảy ra lỗ hổng càng cao.</a:t>
            </a:r>
          </a:p>
          <a:p>
            <a:r>
              <a:rPr lang="vi-VN" smtClean="0"/>
              <a:t>Quản lý mật khẩu kém:</a:t>
            </a:r>
          </a:p>
          <a:p>
            <a:r>
              <a:rPr lang="vi-VN" smtClean="0"/>
              <a:t>Mật khẩu yếu có thể bị phá một cách thô bạo và việc sử dụng lại mật khẩu có thể khiến một lần vi phạm dữ liệu trở thành nhiều.</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a:t>
            </a:fld>
            <a:endParaRPr lang="en-US"/>
          </a:p>
        </p:txBody>
      </p:sp>
    </p:spTree>
    <p:extLst>
      <p:ext uri="{BB962C8B-B14F-4D97-AF65-F5344CB8AC3E}">
        <p14:creationId xmlns:p14="http://schemas.microsoft.com/office/powerpoint/2010/main" val="3625452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Ghi lại các sự kiện quan trọng trong máy tính</a:t>
            </a:r>
          </a:p>
          <a:p>
            <a:r>
              <a:rPr lang="vi-VN" smtClean="0"/>
              <a:t>Các vấn đề</a:t>
            </a:r>
          </a:p>
          <a:p>
            <a:r>
              <a:rPr lang="vi-VN" smtClean="0"/>
              <a:t>Cần đảm bảo có đủ không gian</a:t>
            </a:r>
          </a:p>
          <a:p>
            <a:r>
              <a:rPr lang="vi-VN" smtClean="0"/>
              <a:t>Việc phân tích thủ công rất khó, vì vậy các nhật ký này phải chứa định dạng sao cho chương trình có thể phân tích cú pháp các thông báo</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65</a:t>
            </a:fld>
            <a:endParaRPr lang="en-US"/>
          </a:p>
        </p:txBody>
      </p:sp>
    </p:spTree>
    <p:extLst>
      <p:ext uri="{BB962C8B-B14F-4D97-AF65-F5344CB8AC3E}">
        <p14:creationId xmlns:p14="http://schemas.microsoft.com/office/powerpoint/2010/main" val="480181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Sao lưu cho chúng tôi hành động tạo bản sao của thông tin để có thể khôi phục được</a:t>
            </a:r>
          </a:p>
          <a:p>
            <a:r>
              <a:rPr lang="vi-VN" smtClean="0"/>
              <a:t>Lưu trữ là để giữ các bản sao lưu này trong một thời gian dài để đáp ứng một số khía cạnh pháp lý</a:t>
            </a:r>
          </a:p>
          <a:p>
            <a:r>
              <a:rPr lang="vi-VN" smtClean="0"/>
              <a:t>Nên sao lưu trực tuyến hay ngoại tuyến?</a:t>
            </a:r>
          </a:p>
          <a:p>
            <a:r>
              <a:rPr lang="vi-VN" smtClean="0"/>
              <a:t>Trực tuyến giúp truy cập dễ dàng hơn, phục hồi nhanh hơn</a:t>
            </a:r>
          </a:p>
          <a:p>
            <a:r>
              <a:rPr lang="vi-VN" smtClean="0"/>
              <a:t>Ngoại tuyến an toàn hơn, khó khôi phục hơn</a:t>
            </a:r>
          </a:p>
          <a:p>
            <a:r>
              <a:rPr lang="vi-VN" smtClean="0"/>
              <a:t>Tại sao không phải cả hai?. Người dùng nên giữ các bản sao lưu ngoại tuyến của riêng mình, trong trường hợp bản sao lưu trực tuyến bị xóa</a:t>
            </a:r>
          </a:p>
          <a:p>
            <a:r>
              <a:rPr lang="vi-VN" smtClean="0"/>
              <a:t>Dữ liệu có thể bị mất vô tình (lỗi phần cứng, lỗi của con người) hoặc cố ý</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66</a:t>
            </a:fld>
            <a:endParaRPr lang="en-US"/>
          </a:p>
        </p:txBody>
      </p:sp>
    </p:spTree>
    <p:extLst>
      <p:ext uri="{BB962C8B-B14F-4D97-AF65-F5344CB8AC3E}">
        <p14:creationId xmlns:p14="http://schemas.microsoft.com/office/powerpoint/2010/main" val="1482484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Chính nó (từ người dùng)</a:t>
            </a:r>
          </a:p>
          <a:p>
            <a:r>
              <a:rPr lang="vi-VN" smtClean="0"/>
              <a:t>Quy trình (cả dịch vụ và ứng dụng của người dùng)</a:t>
            </a:r>
          </a:p>
          <a:p>
            <a:r>
              <a:rPr lang="vi-VN" smtClean="0"/>
              <a:t>Truy cập file</a:t>
            </a:r>
          </a:p>
          <a:p>
            <a:r>
              <a:rPr lang="vi-VN" smtClean="0"/>
              <a:t>Liên lạc</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67</a:t>
            </a:fld>
            <a:endParaRPr lang="en-US"/>
          </a:p>
        </p:txBody>
      </p:sp>
    </p:spTree>
    <p:extLst>
      <p:ext uri="{BB962C8B-B14F-4D97-AF65-F5344CB8AC3E}">
        <p14:creationId xmlns:p14="http://schemas.microsoft.com/office/powerpoint/2010/main" val="1379680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Khả năng kết nối của các hệ điều hành với Internet cũng báo hiệu sự bắt đầu gia tăng nhanh chóng các lỗ hổng được báo cáo.</a:t>
            </a:r>
          </a:p>
          <a:p>
            <a:endParaRPr lang="vi-VN" smtClean="0"/>
          </a:p>
          <a:p>
            <a:r>
              <a:rPr lang="vi-VN" smtClean="0"/>
              <a:t>Nhiều Oses đã tích hợp tường lửa vào hệ điều hành của họ để giảm khả năng kẻ tấn công truy cập vào các dịch vụ mạng và ứng dụng mà chúng không nên truy cập.</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68</a:t>
            </a:fld>
            <a:endParaRPr lang="en-US"/>
          </a:p>
        </p:txBody>
      </p:sp>
    </p:spTree>
    <p:extLst>
      <p:ext uri="{BB962C8B-B14F-4D97-AF65-F5344CB8AC3E}">
        <p14:creationId xmlns:p14="http://schemas.microsoft.com/office/powerpoint/2010/main" val="2904805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Phần mềm độc hại đã trở thành một vấn đề ngày càng gia tăng đối với các hệ điều hành khi người dùng cần và muốn truy cập cũng như trao đổi các tệp và ứng dụng thông qua nhiều phương tiện, chẳng hạn như cổng web, hệ thống nhắn tin/trò chuyện và phương tiện truyền thông xã hội.</a:t>
            </a:r>
            <a:endParaRPr lang="en-US" smtClean="0"/>
          </a:p>
          <a:p>
            <a:endParaRPr lang="en-US" smtClean="0"/>
          </a:p>
          <a:p>
            <a:r>
              <a:rPr lang="en-US" smtClean="0"/>
              <a:t>Xác minh và kiểm soát ứng dụng.</a:t>
            </a:r>
          </a:p>
          <a:p>
            <a:r>
              <a:rPr lang="en-US" smtClean="0"/>
              <a:t>Tách ứng dụng - sanboxing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69</a:t>
            </a:fld>
            <a:endParaRPr lang="en-US"/>
          </a:p>
        </p:txBody>
      </p:sp>
    </p:spTree>
    <p:extLst>
      <p:ext uri="{BB962C8B-B14F-4D97-AF65-F5344CB8AC3E}">
        <p14:creationId xmlns:p14="http://schemas.microsoft.com/office/powerpoint/2010/main" val="184419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Lỗi hệ điều hành:</a:t>
            </a:r>
          </a:p>
          <a:p>
            <a:r>
              <a:rPr lang="vi-VN" smtClean="0"/>
              <a:t>Giống như bất kỳ phần mềm nào, hệ điều hành có thể có sai sót. Hệ điều hành không an toàn theo mặc định và cung cấp cho tất cả người dùng quyền truy cập đầy đủ có thể cho phép vi-rút và phần mềm độc hại thực thi lệnh.</a:t>
            </a:r>
          </a:p>
          <a:p>
            <a:r>
              <a:rPr lang="vi-VN" smtClean="0"/>
              <a:t>Sử dụng Internet:</a:t>
            </a:r>
          </a:p>
          <a:p>
            <a:r>
              <a:rPr lang="vi-VN" smtClean="0"/>
              <a:t>Internet có rất nhiều phần mềm gián điệp và phần mềm quảng cáo có thể được cài đặt tự động trên máy tính.</a:t>
            </a:r>
          </a:p>
          <a:p>
            <a:r>
              <a:rPr lang="vi-VN" smtClean="0"/>
              <a:t>Lỗi phần mềm:</a:t>
            </a:r>
          </a:p>
          <a:p>
            <a:r>
              <a:rPr lang="vi-VN" smtClean="0"/>
              <a:t>Các lập trình viên có thể vô tình hoặc cố ý để lại một lỗi có thể khai thác được trong phần mềm.</a:t>
            </a:r>
          </a:p>
          <a:p>
            <a:r>
              <a:rPr lang="vi-VN" smtClean="0"/>
              <a:t>Đầu vào của người dùng không được kiểm tra:</a:t>
            </a:r>
          </a:p>
          <a:p>
            <a:r>
              <a:rPr lang="vi-VN" smtClean="0"/>
              <a:t>Nếu trang web hoặc phần mềm của bạn cho rằng tất cả dữ liệu đầu vào đều an toàn, nó có thể thực thi các lệnh SQL ngoài ý muốn.</a:t>
            </a:r>
          </a:p>
          <a:p>
            <a:r>
              <a:rPr lang="vi-VN" smtClean="0"/>
              <a:t>Những người:</a:t>
            </a:r>
          </a:p>
          <a:p>
            <a:r>
              <a:rPr lang="vi-VN" smtClean="0"/>
              <a:t>Lỗ hổng lớn nhất trong bất kỳ tổ chức nào là con người ở cuối hệ thống. Kỹ thuật xã hội là mối đe dọa lớn nhất đối với phần lớn các tổ chức.</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7</a:t>
            </a:fld>
            <a:endParaRPr lang="en-US"/>
          </a:p>
        </p:txBody>
      </p:sp>
    </p:spTree>
    <p:extLst>
      <p:ext uri="{BB962C8B-B14F-4D97-AF65-F5344CB8AC3E}">
        <p14:creationId xmlns:p14="http://schemas.microsoft.com/office/powerpoint/2010/main" val="275828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Đe doạ: một tập hợp các tình huống có khả năng gây ra tổn thất hoặc tổn hại.</a:t>
            </a:r>
            <a:endParaRPr lang="en-US" smtClean="0"/>
          </a:p>
          <a:p>
            <a:endParaRPr lang="vi-VN" smtClean="0"/>
          </a:p>
          <a:p>
            <a:r>
              <a:rPr lang="vi-VN" smtClean="0"/>
              <a:t>Các mối đe dọa đối với hệ thống thông tin được máy tính hóa bao gồm lỗi phần cứng và phần mềm; lỗi của người dùng; thảm họa vật lý như hỏa hoạn hoặc mất điện; đánh cắp dữ liệu, dịch vụ và thiết bị; sử dụng trái phép dữ liệu; và gián đoạn viễn thông.</a:t>
            </a:r>
            <a:endParaRPr lang="en-US"/>
          </a:p>
        </p:txBody>
      </p:sp>
      <p:sp>
        <p:nvSpPr>
          <p:cNvPr id="4" name="Slide Number Placeholder 3"/>
          <p:cNvSpPr>
            <a:spLocks noGrp="1"/>
          </p:cNvSpPr>
          <p:nvPr>
            <p:ph type="sldNum" sz="quarter" idx="10"/>
          </p:nvPr>
        </p:nvSpPr>
        <p:spPr/>
        <p:txBody>
          <a:bodyPr/>
          <a:lstStyle/>
          <a:p>
            <a:fld id="{50490E13-D304-41D8-8B7F-7F17A6B32D22}" type="slidenum">
              <a:rPr lang="en-US" smtClean="0"/>
              <a:t>8</a:t>
            </a:fld>
            <a:endParaRPr lang="en-US"/>
          </a:p>
        </p:txBody>
      </p:sp>
    </p:spTree>
    <p:extLst>
      <p:ext uri="{BB962C8B-B14F-4D97-AF65-F5344CB8AC3E}">
        <p14:creationId xmlns:p14="http://schemas.microsoft.com/office/powerpoint/2010/main" val="12800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Kiểm soát: một hành động, thiết bị, chính sách, thủ tục hoặc kỹ thuật loại bỏ hoặc làm giảm lỗ hổng bảo mật</a:t>
            </a:r>
          </a:p>
          <a:p>
            <a:endParaRPr lang="en-US" smtClean="0"/>
          </a:p>
          <a:p>
            <a:r>
              <a:rPr lang="en-US" smtClean="0"/>
              <a:t>Một mối đe dọa bị chặn bằng cách kiểm soát lỗ hổng bảo mật</a:t>
            </a:r>
          </a:p>
          <a:p>
            <a:endParaRPr lang="en-US" smtClean="0"/>
          </a:p>
          <a:p>
            <a:r>
              <a:rPr lang="en-US" smtClean="0"/>
              <a:t>mối đe dọa: một sự cố mới có khả năng gây hại cho hệ thống</a:t>
            </a:r>
          </a:p>
          <a:p>
            <a:r>
              <a:rPr lang="en-US" smtClean="0"/>
              <a:t>lỗ hổng bảo mật: một điểm yếu đã biết của tài sản mà tin tặc có thể khai thác</a:t>
            </a:r>
          </a:p>
          <a:p>
            <a:r>
              <a:rPr lang="en-US" smtClean="0"/>
              <a:t>rủi ro: khả năng mất mát hoặc thiệt hại khi một mối đe dọa khai thác một lỗ hổng</a:t>
            </a:r>
          </a:p>
          <a:p>
            <a:endParaRPr lang="en-US" smtClean="0"/>
          </a:p>
          <a:p>
            <a:r>
              <a:rPr lang="en-US" smtClean="0"/>
              <a:t>Cách</a:t>
            </a:r>
            <a:r>
              <a:rPr lang="en-US" baseline="0" smtClean="0"/>
              <a:t> bảo vệ web:</a:t>
            </a:r>
          </a:p>
          <a:p>
            <a:r>
              <a:rPr lang="en-US" baseline="0" smtClean="0"/>
              <a:t>Thiết bị riêng bảo veẹ cho web server là waf (web application firewall) giúp kiểm tra các lỗ hổng có nguy cơ bị tấn công, ngoài ra còn có IPS, FW (firewall) =&gt; kiểm soát trước khi đi vào thiết bị chính</a:t>
            </a:r>
            <a:endParaRPr lang="en-US" smtClean="0"/>
          </a:p>
        </p:txBody>
      </p:sp>
      <p:sp>
        <p:nvSpPr>
          <p:cNvPr id="4" name="Slide Number Placeholder 3"/>
          <p:cNvSpPr>
            <a:spLocks noGrp="1"/>
          </p:cNvSpPr>
          <p:nvPr>
            <p:ph type="sldNum" sz="quarter" idx="10"/>
          </p:nvPr>
        </p:nvSpPr>
        <p:spPr/>
        <p:txBody>
          <a:bodyPr/>
          <a:lstStyle/>
          <a:p>
            <a:fld id="{50490E13-D304-41D8-8B7F-7F17A6B32D22}" type="slidenum">
              <a:rPr lang="en-US" smtClean="0"/>
              <a:t>9</a:t>
            </a:fld>
            <a:endParaRPr lang="en-US"/>
          </a:p>
        </p:txBody>
      </p:sp>
    </p:spTree>
    <p:extLst>
      <p:ext uri="{BB962C8B-B14F-4D97-AF65-F5344CB8AC3E}">
        <p14:creationId xmlns:p14="http://schemas.microsoft.com/office/powerpoint/2010/main" val="377397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Kiểm soát: một hành động, thiết bị, chính sách, thủ tục hoặc kỹ thuật loại bỏ hoặc làm giảm lỗ hổng bảo mật</a:t>
            </a:r>
          </a:p>
          <a:p>
            <a:endParaRPr lang="en-US" smtClean="0"/>
          </a:p>
          <a:p>
            <a:r>
              <a:rPr lang="en-US" smtClean="0"/>
              <a:t>Một mối đe dọa bị chặn bằng cách kiểm soát lỗ hổng bảo mật</a:t>
            </a:r>
          </a:p>
          <a:p>
            <a:endParaRPr lang="en-US" smtClean="0"/>
          </a:p>
          <a:p>
            <a:r>
              <a:rPr lang="en-US" smtClean="0"/>
              <a:t>mối đe dọa: một sự cố mới có khả năng gây hại cho hệ thống</a:t>
            </a:r>
          </a:p>
          <a:p>
            <a:r>
              <a:rPr lang="en-US" smtClean="0"/>
              <a:t>lỗ hổng bảo mật: một điểm yếu đã biết của tài sản mà tin tặc có thể khai thác</a:t>
            </a:r>
          </a:p>
          <a:p>
            <a:r>
              <a:rPr lang="en-US" smtClean="0"/>
              <a:t>rủi ro: khả năng mất mát hoặc thiệt hại khi một mối đe dọa khai thác một lỗ hổng</a:t>
            </a:r>
          </a:p>
          <a:p>
            <a:endParaRPr lang="en-US" smtClean="0"/>
          </a:p>
          <a:p>
            <a:r>
              <a:rPr lang="en-US" smtClean="0"/>
              <a:t>Cách</a:t>
            </a:r>
            <a:r>
              <a:rPr lang="en-US" baseline="0" smtClean="0"/>
              <a:t> bảo vệ web:</a:t>
            </a:r>
          </a:p>
          <a:p>
            <a:r>
              <a:rPr lang="en-US" baseline="0" smtClean="0"/>
              <a:t>Thiết bị riêng bảo veẹ cho web server là waf (web application firewall) giúp kiểm tra các lỗ hổng có nguy cơ bị tấn công, ngoài ra còn có IPS, FW (firewall) =&gt; kiểm soát trước khi đi vào thiết bị chính</a:t>
            </a:r>
            <a:endParaRPr lang="en-US" smtClean="0"/>
          </a:p>
        </p:txBody>
      </p:sp>
      <p:sp>
        <p:nvSpPr>
          <p:cNvPr id="4" name="Slide Number Placeholder 3"/>
          <p:cNvSpPr>
            <a:spLocks noGrp="1"/>
          </p:cNvSpPr>
          <p:nvPr>
            <p:ph type="sldNum" sz="quarter" idx="10"/>
          </p:nvPr>
        </p:nvSpPr>
        <p:spPr/>
        <p:txBody>
          <a:bodyPr/>
          <a:lstStyle/>
          <a:p>
            <a:fld id="{50490E13-D304-41D8-8B7F-7F17A6B32D22}" type="slidenum">
              <a:rPr lang="en-US" smtClean="0"/>
              <a:t>10</a:t>
            </a:fld>
            <a:endParaRPr lang="en-US"/>
          </a:p>
        </p:txBody>
      </p:sp>
    </p:spTree>
    <p:extLst>
      <p:ext uri="{BB962C8B-B14F-4D97-AF65-F5344CB8AC3E}">
        <p14:creationId xmlns:p14="http://schemas.microsoft.com/office/powerpoint/2010/main" val="265717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rapid7.com/products/nexpose-community-edition.jsp" TargetMode="External"/><Relationship Id="rId2" Type="http://schemas.openxmlformats.org/officeDocument/2006/relationships/hyperlink" Target="https://www.acunetix.com/" TargetMode="External"/><Relationship Id="rId1" Type="http://schemas.openxmlformats.org/officeDocument/2006/relationships/slideLayout" Target="../slideLayouts/slideLayout2.xml"/><Relationship Id="rId4" Type="http://schemas.openxmlformats.org/officeDocument/2006/relationships/hyperlink" Target="https://www.beyondtrust.com/Products/RetinaNetworkSecurityScann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upguard.com/blog/brute-force-att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www.upguard.com/blog/spywar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upguard.com/blog/social-engineerin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975" y="1490546"/>
            <a:ext cx="6841085" cy="1470025"/>
          </a:xfrm>
        </p:spPr>
        <p:txBody>
          <a:bodyPr/>
          <a:lstStyle/>
          <a:p>
            <a:pPr algn="l"/>
            <a:r>
              <a:rPr lang="en-US" dirty="0" smtClean="0">
                <a:solidFill>
                  <a:srgbClr val="002060"/>
                </a:solidFill>
              </a:rPr>
              <a:t>Chapter 2.</a:t>
            </a:r>
            <a:r>
              <a:rPr lang="en-US" dirty="0" smtClean="0"/>
              <a:t/>
            </a:r>
            <a:br>
              <a:rPr lang="en-US" dirty="0" smtClean="0"/>
            </a:br>
            <a:r>
              <a:rPr lang="en-US" dirty="0" smtClean="0"/>
              <a:t> </a:t>
            </a:r>
            <a:endParaRPr lang="en-US" b="1" dirty="0"/>
          </a:p>
        </p:txBody>
      </p:sp>
      <p:sp>
        <p:nvSpPr>
          <p:cNvPr id="4" name="AutoShape 4" descr="Image result for Software secur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Software secur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95400" y="2927117"/>
            <a:ext cx="7315200" cy="923330"/>
          </a:xfrm>
          <a:prstGeom prst="rect">
            <a:avLst/>
          </a:prstGeom>
        </p:spPr>
        <p:txBody>
          <a:bodyPr wrap="square">
            <a:spAutoFit/>
          </a:bodyPr>
          <a:lstStyle/>
          <a:p>
            <a:r>
              <a:rPr lang="en-US" sz="5400" b="1" dirty="0" smtClean="0"/>
              <a:t>Software </a:t>
            </a:r>
            <a:r>
              <a:rPr lang="en-US" sz="5400" dirty="0">
                <a:solidFill>
                  <a:srgbClr val="002060"/>
                </a:solidFill>
              </a:rPr>
              <a:t>&amp;</a:t>
            </a:r>
            <a:r>
              <a:rPr lang="en-US" sz="5400" b="1" dirty="0"/>
              <a:t> OS Security</a:t>
            </a:r>
            <a:endParaRPr lang="en-US" sz="5400" dirty="0"/>
          </a:p>
        </p:txBody>
      </p:sp>
    </p:spTree>
    <p:extLst>
      <p:ext uri="{BB962C8B-B14F-4D97-AF65-F5344CB8AC3E}">
        <p14:creationId xmlns:p14="http://schemas.microsoft.com/office/powerpoint/2010/main" val="3692545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381000"/>
            <a:ext cx="7998175" cy="5932348"/>
          </a:xfrm>
          <a:prstGeom prst="rect">
            <a:avLst/>
          </a:prstGeom>
        </p:spPr>
      </p:pic>
    </p:spTree>
    <p:extLst>
      <p:ext uri="{BB962C8B-B14F-4D97-AF65-F5344CB8AC3E}">
        <p14:creationId xmlns:p14="http://schemas.microsoft.com/office/powerpoint/2010/main" val="989087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422270"/>
            <a:ext cx="8180028" cy="6207130"/>
          </a:xfrm>
          <a:prstGeom prst="rect">
            <a:avLst/>
          </a:prstGeom>
        </p:spPr>
      </p:pic>
    </p:spTree>
    <p:extLst>
      <p:ext uri="{BB962C8B-B14F-4D97-AF65-F5344CB8AC3E}">
        <p14:creationId xmlns:p14="http://schemas.microsoft.com/office/powerpoint/2010/main" val="3098422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Vulnerable Program</a:t>
            </a:r>
          </a:p>
        </p:txBody>
      </p:sp>
      <p:pic>
        <p:nvPicPr>
          <p:cNvPr id="4" name="Picture 3"/>
          <p:cNvPicPr>
            <a:picLocks noChangeAspect="1"/>
          </p:cNvPicPr>
          <p:nvPr/>
        </p:nvPicPr>
        <p:blipFill>
          <a:blip r:embed="rId3"/>
          <a:stretch>
            <a:fillRect/>
          </a:stretch>
        </p:blipFill>
        <p:spPr>
          <a:xfrm>
            <a:off x="311305" y="1828800"/>
            <a:ext cx="8521390" cy="4024312"/>
          </a:xfrm>
          <a:prstGeom prst="rect">
            <a:avLst/>
          </a:prstGeom>
        </p:spPr>
      </p:pic>
    </p:spTree>
    <p:extLst>
      <p:ext uri="{BB962C8B-B14F-4D97-AF65-F5344CB8AC3E}">
        <p14:creationId xmlns:p14="http://schemas.microsoft.com/office/powerpoint/2010/main" val="1864463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706" y="228600"/>
            <a:ext cx="8921894" cy="6644232"/>
          </a:xfrm>
          <a:prstGeom prst="rect">
            <a:avLst/>
          </a:prstGeom>
        </p:spPr>
      </p:pic>
    </p:spTree>
    <p:extLst>
      <p:ext uri="{BB962C8B-B14F-4D97-AF65-F5344CB8AC3E}">
        <p14:creationId xmlns:p14="http://schemas.microsoft.com/office/powerpoint/2010/main" val="164252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3201" y="152401"/>
            <a:ext cx="8940799" cy="6705600"/>
          </a:xfrm>
          <a:prstGeom prst="rect">
            <a:avLst/>
          </a:prstGeom>
        </p:spPr>
      </p:pic>
    </p:spTree>
    <p:extLst>
      <p:ext uri="{BB962C8B-B14F-4D97-AF65-F5344CB8AC3E}">
        <p14:creationId xmlns:p14="http://schemas.microsoft.com/office/powerpoint/2010/main" val="405995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0810" y="685800"/>
            <a:ext cx="7477390" cy="5711748"/>
          </a:xfrm>
          <a:prstGeom prst="rect">
            <a:avLst/>
          </a:prstGeom>
        </p:spPr>
      </p:pic>
    </p:spTree>
    <p:extLst>
      <p:ext uri="{BB962C8B-B14F-4D97-AF65-F5344CB8AC3E}">
        <p14:creationId xmlns:p14="http://schemas.microsoft.com/office/powerpoint/2010/main" val="350309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Vulnerable Program</a:t>
            </a:r>
          </a:p>
        </p:txBody>
      </p:sp>
      <p:pic>
        <p:nvPicPr>
          <p:cNvPr id="4" name="Picture 3"/>
          <p:cNvPicPr>
            <a:picLocks noChangeAspect="1"/>
          </p:cNvPicPr>
          <p:nvPr/>
        </p:nvPicPr>
        <p:blipFill>
          <a:blip r:embed="rId3"/>
          <a:stretch>
            <a:fillRect/>
          </a:stretch>
        </p:blipFill>
        <p:spPr>
          <a:xfrm>
            <a:off x="414337" y="1445516"/>
            <a:ext cx="8729663" cy="5000625"/>
          </a:xfrm>
          <a:prstGeom prst="rect">
            <a:avLst/>
          </a:prstGeom>
        </p:spPr>
      </p:pic>
    </p:spTree>
    <p:extLst>
      <p:ext uri="{BB962C8B-B14F-4D97-AF65-F5344CB8AC3E}">
        <p14:creationId xmlns:p14="http://schemas.microsoft.com/office/powerpoint/2010/main" val="2205030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218097"/>
            <a:ext cx="8419176" cy="6335103"/>
          </a:xfrm>
          <a:prstGeom prst="rect">
            <a:avLst/>
          </a:prstGeom>
        </p:spPr>
      </p:pic>
    </p:spTree>
    <p:extLst>
      <p:ext uri="{BB962C8B-B14F-4D97-AF65-F5344CB8AC3E}">
        <p14:creationId xmlns:p14="http://schemas.microsoft.com/office/powerpoint/2010/main" val="93392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Most Common Vulnerabilities</a:t>
            </a:r>
            <a:endParaRPr lang="en-US" dirty="0"/>
          </a:p>
        </p:txBody>
      </p:sp>
      <p:sp>
        <p:nvSpPr>
          <p:cNvPr id="3" name="Content Placeholder 2"/>
          <p:cNvSpPr>
            <a:spLocks noGrp="1"/>
          </p:cNvSpPr>
          <p:nvPr>
            <p:ph idx="1"/>
          </p:nvPr>
        </p:nvSpPr>
        <p:spPr/>
        <p:txBody>
          <a:bodyPr/>
          <a:lstStyle/>
          <a:p>
            <a:r>
              <a:rPr lang="en-US" sz="2800" dirty="0" smtClean="0"/>
              <a:t>Buffer overflow</a:t>
            </a:r>
          </a:p>
          <a:p>
            <a:r>
              <a:rPr lang="en-US" sz="2800" dirty="0" smtClean="0"/>
              <a:t>SQL Injection</a:t>
            </a:r>
          </a:p>
          <a:p>
            <a:r>
              <a:rPr lang="en-US" sz="2800" dirty="0" smtClean="0"/>
              <a:t>Missing or broken authentication/authorization</a:t>
            </a:r>
          </a:p>
          <a:p>
            <a:r>
              <a:rPr lang="en-US" sz="2800" dirty="0" smtClean="0"/>
              <a:t>Issues with Web services and APIs</a:t>
            </a:r>
          </a:p>
          <a:p>
            <a:r>
              <a:rPr lang="en-US" sz="2800" dirty="0" smtClean="0"/>
              <a:t>Failure to protect sensitive data</a:t>
            </a:r>
          </a:p>
          <a:p>
            <a:r>
              <a:rPr lang="en-US" sz="2800" dirty="0" smtClean="0"/>
              <a:t>….</a:t>
            </a:r>
          </a:p>
          <a:p>
            <a:endParaRPr lang="en-US" dirty="0"/>
          </a:p>
        </p:txBody>
      </p:sp>
    </p:spTree>
    <p:extLst>
      <p:ext uri="{BB962C8B-B14F-4D97-AF65-F5344CB8AC3E}">
        <p14:creationId xmlns:p14="http://schemas.microsoft.com/office/powerpoint/2010/main" val="3480453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
        <p:nvSpPr>
          <p:cNvPr id="4" name="Content Placeholder 2"/>
          <p:cNvSpPr>
            <a:spLocks noGrp="1"/>
          </p:cNvSpPr>
          <p:nvPr>
            <p:ph idx="1"/>
          </p:nvPr>
        </p:nvSpPr>
        <p:spPr>
          <a:xfrm>
            <a:off x="457200" y="1600200"/>
            <a:ext cx="8229600" cy="4525963"/>
          </a:xfrm>
        </p:spPr>
        <p:txBody>
          <a:bodyPr/>
          <a:lstStyle/>
          <a:p>
            <a:r>
              <a:rPr lang="en-US" dirty="0" smtClean="0"/>
              <a:t>Vulnerability Scanning Tools?</a:t>
            </a:r>
          </a:p>
          <a:p>
            <a:pPr lvl="1"/>
            <a:r>
              <a:rPr lang="en-US" dirty="0" err="1" smtClean="0">
                <a:hlinkClick r:id="rId2"/>
              </a:rPr>
              <a:t>Acunetix</a:t>
            </a:r>
            <a:endParaRPr lang="en-US" dirty="0" smtClean="0"/>
          </a:p>
          <a:p>
            <a:pPr lvl="1"/>
            <a:r>
              <a:rPr lang="en-US" dirty="0" err="1" smtClean="0">
                <a:hlinkClick r:id="rId3"/>
              </a:rPr>
              <a:t>Nexpose</a:t>
            </a:r>
            <a:endParaRPr lang="en-US" dirty="0" smtClean="0"/>
          </a:p>
          <a:p>
            <a:pPr lvl="1"/>
            <a:r>
              <a:rPr lang="en-US" dirty="0" smtClean="0">
                <a:hlinkClick r:id="rId4"/>
              </a:rPr>
              <a:t>Retina</a:t>
            </a:r>
            <a:endParaRPr lang="en-US" dirty="0" smtClean="0"/>
          </a:p>
          <a:p>
            <a:pPr lvl="1"/>
            <a:r>
              <a:rPr lang="en-US" dirty="0" smtClean="0"/>
              <a:t>….</a:t>
            </a:r>
            <a:endParaRPr lang="en-US" dirty="0"/>
          </a:p>
        </p:txBody>
      </p:sp>
    </p:spTree>
    <p:extLst>
      <p:ext uri="{BB962C8B-B14F-4D97-AF65-F5344CB8AC3E}">
        <p14:creationId xmlns:p14="http://schemas.microsoft.com/office/powerpoint/2010/main" val="735026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solidFill>
                  <a:srgbClr val="FF0000"/>
                </a:solidFill>
              </a:rPr>
              <a:t>Contents </a:t>
            </a:r>
            <a:endParaRPr lang="en-US" b="1" dirty="0">
              <a:solidFill>
                <a:srgbClr val="FF0000"/>
              </a:solidFill>
            </a:endParaRPr>
          </a:p>
        </p:txBody>
      </p:sp>
      <p:sp>
        <p:nvSpPr>
          <p:cNvPr id="3" name="Content Placeholder 2"/>
          <p:cNvSpPr>
            <a:spLocks noGrp="1"/>
          </p:cNvSpPr>
          <p:nvPr>
            <p:ph idx="1"/>
          </p:nvPr>
        </p:nvSpPr>
        <p:spPr>
          <a:xfrm>
            <a:off x="457200" y="1417638"/>
            <a:ext cx="8229600" cy="4525963"/>
          </a:xfrm>
        </p:spPr>
        <p:txBody>
          <a:bodyPr>
            <a:normAutofit fontScale="92500" lnSpcReduction="20000"/>
          </a:bodyPr>
          <a:lstStyle/>
          <a:p>
            <a:pPr marL="514350" indent="-514350">
              <a:buFont typeface="+mj-lt"/>
              <a:buAutoNum type="arabicPeriod"/>
            </a:pPr>
            <a:r>
              <a:rPr lang="en-US" b="1" dirty="0" smtClean="0">
                <a:solidFill>
                  <a:srgbClr val="7030A0"/>
                </a:solidFill>
              </a:rPr>
              <a:t>Software Security</a:t>
            </a:r>
            <a:r>
              <a:rPr lang="en-US" b="1">
                <a:solidFill>
                  <a:srgbClr val="7030A0"/>
                </a:solidFill>
              </a:rPr>
              <a:t> </a:t>
            </a:r>
            <a:r>
              <a:rPr lang="en-US" b="1" smtClean="0">
                <a:solidFill>
                  <a:srgbClr val="7030A0"/>
                </a:solidFill>
              </a:rPr>
              <a:t>=&gt; lớp app</a:t>
            </a:r>
            <a:endParaRPr lang="en-US" b="1" dirty="0" smtClean="0">
              <a:solidFill>
                <a:srgbClr val="7030A0"/>
              </a:solidFill>
            </a:endParaRPr>
          </a:p>
          <a:p>
            <a:pPr marL="914400" lvl="1" indent="-514350">
              <a:buFont typeface="Wingdings" panose="05000000000000000000" pitchFamily="2" charset="2"/>
              <a:buChar char="§"/>
            </a:pPr>
            <a:r>
              <a:rPr lang="de-DE" dirty="0"/>
              <a:t>Software </a:t>
            </a:r>
            <a:r>
              <a:rPr lang="de-DE" dirty="0" smtClean="0"/>
              <a:t>vulnerabilies</a:t>
            </a:r>
          </a:p>
          <a:p>
            <a:pPr marL="914400" lvl="1" indent="-514350">
              <a:buFont typeface="Wingdings" panose="05000000000000000000" pitchFamily="2" charset="2"/>
              <a:buChar char="§"/>
            </a:pPr>
            <a:r>
              <a:rPr lang="de-DE" dirty="0" smtClean="0"/>
              <a:t>Most </a:t>
            </a:r>
            <a:r>
              <a:rPr lang="de-DE" smtClean="0"/>
              <a:t>common vulnerabilities</a:t>
            </a:r>
          </a:p>
          <a:p>
            <a:pPr marL="914400" lvl="1" indent="-514350">
              <a:buFont typeface="Wingdings" panose="05000000000000000000" pitchFamily="2" charset="2"/>
              <a:buChar char="§"/>
            </a:pPr>
            <a:r>
              <a:rPr lang="de-DE" smtClean="0"/>
              <a:t>Vulnerable program</a:t>
            </a:r>
            <a:endParaRPr lang="de-DE" dirty="0" smtClean="0"/>
          </a:p>
          <a:p>
            <a:pPr marL="914400" lvl="1" indent="-514350">
              <a:buFont typeface="Wingdings" panose="05000000000000000000" pitchFamily="2" charset="2"/>
              <a:buChar char="§"/>
            </a:pPr>
            <a:r>
              <a:rPr lang="de-DE" dirty="0" smtClean="0"/>
              <a:t>Buffer overflow</a:t>
            </a:r>
            <a:endParaRPr lang="en-US" dirty="0"/>
          </a:p>
          <a:p>
            <a:pPr marL="914400" lvl="1" indent="-514350">
              <a:buFont typeface="Wingdings" panose="05000000000000000000" pitchFamily="2" charset="2"/>
              <a:buChar char="§"/>
            </a:pPr>
            <a:r>
              <a:rPr lang="de-DE" sz="2800" dirty="0" smtClean="0"/>
              <a:t>Defense </a:t>
            </a:r>
            <a:r>
              <a:rPr lang="de-DE" sz="2800" dirty="0"/>
              <a:t>against </a:t>
            </a:r>
            <a:r>
              <a:rPr lang="de-DE" dirty="0"/>
              <a:t>buffer </a:t>
            </a:r>
            <a:r>
              <a:rPr lang="de-DE" dirty="0" smtClean="0"/>
              <a:t>overflow</a:t>
            </a:r>
          </a:p>
          <a:p>
            <a:pPr marL="400050" lvl="1" indent="0">
              <a:buNone/>
            </a:pPr>
            <a:endParaRPr lang="en-US" dirty="0" smtClean="0"/>
          </a:p>
          <a:p>
            <a:pPr marL="514350" indent="-514350">
              <a:buFont typeface="+mj-lt"/>
              <a:buAutoNum type="arabicPeriod"/>
            </a:pPr>
            <a:r>
              <a:rPr lang="en-US" b="1" smtClean="0">
                <a:solidFill>
                  <a:srgbClr val="7030A0"/>
                </a:solidFill>
              </a:rPr>
              <a:t>OS Security =&gt; lớp host</a:t>
            </a:r>
            <a:endParaRPr lang="en-US" b="1" dirty="0" smtClean="0">
              <a:solidFill>
                <a:srgbClr val="7030A0"/>
              </a:solidFill>
            </a:endParaRPr>
          </a:p>
          <a:p>
            <a:pPr marL="914400" lvl="1" indent="-514350">
              <a:buFont typeface="Wingdings" panose="05000000000000000000" pitchFamily="2" charset="2"/>
              <a:buChar char="§"/>
            </a:pPr>
            <a:r>
              <a:rPr lang="de-DE" dirty="0"/>
              <a:t>OS Security </a:t>
            </a:r>
            <a:r>
              <a:rPr lang="de-DE"/>
              <a:t>Functions </a:t>
            </a:r>
            <a:endParaRPr lang="de-DE" smtClean="0"/>
          </a:p>
          <a:p>
            <a:pPr marL="914400" lvl="1" indent="-514350">
              <a:buFont typeface="Wingdings" panose="05000000000000000000" pitchFamily="2" charset="2"/>
              <a:buChar char="§"/>
            </a:pPr>
            <a:r>
              <a:rPr lang="de-DE" smtClean="0"/>
              <a:t>OS </a:t>
            </a:r>
            <a:r>
              <a:rPr lang="de-DE" dirty="0"/>
              <a:t>and </a:t>
            </a:r>
            <a:r>
              <a:rPr lang="de-DE"/>
              <a:t>Resource </a:t>
            </a:r>
            <a:r>
              <a:rPr lang="de-DE" smtClean="0"/>
              <a:t>Protection</a:t>
            </a:r>
          </a:p>
          <a:p>
            <a:pPr marL="914400" lvl="1" indent="-514350">
              <a:buFont typeface="Wingdings" panose="05000000000000000000" pitchFamily="2" charset="2"/>
              <a:buChar char="§"/>
            </a:pPr>
            <a:r>
              <a:rPr lang="de-DE" smtClean="0"/>
              <a:t>OS Hardening</a:t>
            </a:r>
            <a:endParaRPr lang="en-US" dirty="0"/>
          </a:p>
          <a:p>
            <a:pPr marL="514350" indent="-514350">
              <a:buFont typeface="+mj-lt"/>
              <a:buAutoNum type="arabicPeriod"/>
            </a:pPr>
            <a:endParaRPr lang="en-US" sz="2800" dirty="0"/>
          </a:p>
        </p:txBody>
      </p:sp>
    </p:spTree>
    <p:extLst>
      <p:ext uri="{BB962C8B-B14F-4D97-AF65-F5344CB8AC3E}">
        <p14:creationId xmlns:p14="http://schemas.microsoft.com/office/powerpoint/2010/main" val="2867078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Defined in the </a:t>
            </a:r>
            <a:r>
              <a:rPr lang="en-US" sz="2400" dirty="0" smtClean="0"/>
              <a:t>NIST</a:t>
            </a:r>
          </a:p>
          <a:p>
            <a:pPr marL="0" indent="0">
              <a:buNone/>
            </a:pPr>
            <a:r>
              <a:rPr lang="en-US" sz="2400" i="1" dirty="0">
                <a:solidFill>
                  <a:schemeClr val="bg2">
                    <a:lumMod val="25000"/>
                  </a:schemeClr>
                </a:solidFill>
              </a:rPr>
              <a:t>“A condition at an interface under which </a:t>
            </a:r>
            <a:r>
              <a:rPr lang="en-US" sz="2400" i="1" dirty="0">
                <a:solidFill>
                  <a:srgbClr val="FF0000"/>
                </a:solidFill>
              </a:rPr>
              <a:t>more input can be </a:t>
            </a:r>
            <a:r>
              <a:rPr lang="en-US" sz="2400" i="1" dirty="0" smtClean="0">
                <a:solidFill>
                  <a:srgbClr val="FF0000"/>
                </a:solidFill>
              </a:rPr>
              <a:t>placed into </a:t>
            </a:r>
            <a:r>
              <a:rPr lang="en-US" sz="2400" i="1" dirty="0">
                <a:solidFill>
                  <a:srgbClr val="FF0000"/>
                </a:solidFill>
              </a:rPr>
              <a:t>a buffer or data-holding area than the capacity allocated</a:t>
            </a:r>
            <a:r>
              <a:rPr lang="en-US" sz="2400" i="1" dirty="0">
                <a:solidFill>
                  <a:schemeClr val="bg2">
                    <a:lumMod val="25000"/>
                  </a:schemeClr>
                </a:solidFill>
              </a:rPr>
              <a:t>, overwriting other information. </a:t>
            </a:r>
            <a:r>
              <a:rPr lang="en-US" sz="2400" i="1" dirty="0">
                <a:solidFill>
                  <a:srgbClr val="002060"/>
                </a:solidFill>
              </a:rPr>
              <a:t>Attackers exploit such a condition to crash a system or to insert specially crafted code that allows them to gain control of the system</a:t>
            </a:r>
            <a:r>
              <a:rPr lang="en-US" sz="2400" i="1" dirty="0">
                <a:solidFill>
                  <a:schemeClr val="bg2">
                    <a:lumMod val="25000"/>
                  </a:schemeClr>
                </a:solidFill>
              </a:rPr>
              <a:t>”</a:t>
            </a:r>
            <a:endParaRPr lang="en-US" sz="2400" i="1" dirty="0" smtClean="0">
              <a:solidFill>
                <a:schemeClr val="bg2">
                  <a:lumMod val="25000"/>
                </a:schemeClr>
              </a:solidFill>
            </a:endParaRPr>
          </a:p>
          <a:p>
            <a:endParaRPr lang="en-US" dirty="0" smtClean="0"/>
          </a:p>
          <a:p>
            <a:endParaRPr lang="en-US" dirty="0"/>
          </a:p>
        </p:txBody>
      </p:sp>
      <p:sp>
        <p:nvSpPr>
          <p:cNvPr id="2" name="Title 1"/>
          <p:cNvSpPr>
            <a:spLocks noGrp="1"/>
          </p:cNvSpPr>
          <p:nvPr>
            <p:ph type="title"/>
          </p:nvPr>
        </p:nvSpPr>
        <p:spPr/>
        <p:txBody>
          <a:bodyPr/>
          <a:lstStyle/>
          <a:p>
            <a:r>
              <a:rPr lang="en-US" dirty="0" smtClean="0"/>
              <a:t>Buffer overflow</a:t>
            </a:r>
            <a:endParaRPr lang="en-US" dirty="0"/>
          </a:p>
        </p:txBody>
      </p:sp>
    </p:spTree>
    <p:extLst>
      <p:ext uri="{BB962C8B-B14F-4D97-AF65-F5344CB8AC3E}">
        <p14:creationId xmlns:p14="http://schemas.microsoft.com/office/powerpoint/2010/main" val="1106794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Program memory layout</a:t>
            </a:r>
            <a:endParaRPr lang="en-US"/>
          </a:p>
        </p:txBody>
      </p:sp>
      <p:pic>
        <p:nvPicPr>
          <p:cNvPr id="2050" name="Picture 2" descr="https://cdncontribute.geeksforgeeks.org/wp-content/uploads/memoryLayout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600200"/>
            <a:ext cx="5285942"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81600" y="5413513"/>
            <a:ext cx="36576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mtClean="0"/>
              <a:t>Store the executable code of the program</a:t>
            </a:r>
            <a:endParaRPr lang="en-US"/>
          </a:p>
        </p:txBody>
      </p:sp>
      <p:sp>
        <p:nvSpPr>
          <p:cNvPr id="5" name="TextBox 4"/>
          <p:cNvSpPr txBox="1"/>
          <p:nvPr/>
        </p:nvSpPr>
        <p:spPr>
          <a:xfrm>
            <a:off x="4800600" y="4355068"/>
            <a:ext cx="4038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mtClean="0"/>
              <a:t>Store unintialized static/global variables</a:t>
            </a:r>
            <a:endParaRPr lang="en-US"/>
          </a:p>
        </p:txBody>
      </p:sp>
      <p:sp>
        <p:nvSpPr>
          <p:cNvPr id="6" name="TextBox 5"/>
          <p:cNvSpPr txBox="1"/>
          <p:nvPr/>
        </p:nvSpPr>
        <p:spPr>
          <a:xfrm>
            <a:off x="4800600" y="4888468"/>
            <a:ext cx="401872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mtClean="0"/>
              <a:t>Stores inintialized static/global variables</a:t>
            </a:r>
            <a:endParaRPr lang="en-US"/>
          </a:p>
        </p:txBody>
      </p:sp>
      <p:sp>
        <p:nvSpPr>
          <p:cNvPr id="9" name="TextBox 8"/>
          <p:cNvSpPr txBox="1"/>
          <p:nvPr/>
        </p:nvSpPr>
        <p:spPr>
          <a:xfrm>
            <a:off x="4800600" y="3620869"/>
            <a:ext cx="403860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mtClean="0"/>
              <a:t>Is used to provide space for dynamic memory allocation</a:t>
            </a:r>
            <a:endParaRPr lang="en-US"/>
          </a:p>
        </p:txBody>
      </p:sp>
      <p:sp>
        <p:nvSpPr>
          <p:cNvPr id="10" name="TextBox 9"/>
          <p:cNvSpPr txBox="1"/>
          <p:nvPr/>
        </p:nvSpPr>
        <p:spPr>
          <a:xfrm>
            <a:off x="5029200" y="1981200"/>
            <a:ext cx="40386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mtClean="0"/>
              <a:t>Is used for storing local variables defined inside functions, as well as return address, arguments</a:t>
            </a:r>
            <a:endParaRPr lang="en-US"/>
          </a:p>
        </p:txBody>
      </p:sp>
      <p:sp>
        <p:nvSpPr>
          <p:cNvPr id="11" name="TextBox 10"/>
          <p:cNvSpPr txBox="1"/>
          <p:nvPr/>
        </p:nvSpPr>
        <p:spPr>
          <a:xfrm>
            <a:off x="4780722" y="2971800"/>
            <a:ext cx="40386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mtClean="0"/>
              <a:t>Is used to provide space for dynamic memory allocation</a:t>
            </a:r>
            <a:endParaRPr lang="en-US"/>
          </a:p>
        </p:txBody>
      </p:sp>
    </p:spTree>
    <p:extLst>
      <p:ext uri="{BB962C8B-B14F-4D97-AF65-F5344CB8AC3E}">
        <p14:creationId xmlns:p14="http://schemas.microsoft.com/office/powerpoint/2010/main" val="1943028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 Memory Stack</a:t>
            </a:r>
          </a:p>
        </p:txBody>
      </p:sp>
      <p:pic>
        <p:nvPicPr>
          <p:cNvPr id="4" name="Picture 3"/>
          <p:cNvPicPr>
            <a:picLocks noChangeAspect="1"/>
          </p:cNvPicPr>
          <p:nvPr/>
        </p:nvPicPr>
        <p:blipFill>
          <a:blip r:embed="rId2"/>
          <a:stretch>
            <a:fillRect/>
          </a:stretch>
        </p:blipFill>
        <p:spPr>
          <a:xfrm>
            <a:off x="425673" y="2057400"/>
            <a:ext cx="8292654" cy="3895725"/>
          </a:xfrm>
          <a:prstGeom prst="rect">
            <a:avLst/>
          </a:prstGeom>
        </p:spPr>
      </p:pic>
    </p:spTree>
    <p:extLst>
      <p:ext uri="{BB962C8B-B14F-4D97-AF65-F5344CB8AC3E}">
        <p14:creationId xmlns:p14="http://schemas.microsoft.com/office/powerpoint/2010/main" val="574582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 Stack</a:t>
            </a:r>
          </a:p>
        </p:txBody>
      </p:sp>
      <p:pic>
        <p:nvPicPr>
          <p:cNvPr id="4" name="Picture 3"/>
          <p:cNvPicPr>
            <a:picLocks noChangeAspect="1"/>
          </p:cNvPicPr>
          <p:nvPr/>
        </p:nvPicPr>
        <p:blipFill>
          <a:blip r:embed="rId2"/>
          <a:stretch>
            <a:fillRect/>
          </a:stretch>
        </p:blipFill>
        <p:spPr>
          <a:xfrm>
            <a:off x="301902" y="2133600"/>
            <a:ext cx="8540195" cy="3729037"/>
          </a:xfrm>
          <a:prstGeom prst="rect">
            <a:avLst/>
          </a:prstGeom>
        </p:spPr>
      </p:pic>
    </p:spTree>
    <p:extLst>
      <p:ext uri="{BB962C8B-B14F-4D97-AF65-F5344CB8AC3E}">
        <p14:creationId xmlns:p14="http://schemas.microsoft.com/office/powerpoint/2010/main" val="549530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Stack Layout for Function Call Chain</a:t>
            </a:r>
          </a:p>
        </p:txBody>
      </p:sp>
      <p:pic>
        <p:nvPicPr>
          <p:cNvPr id="4" name="Picture 3"/>
          <p:cNvPicPr>
            <a:picLocks noChangeAspect="1"/>
          </p:cNvPicPr>
          <p:nvPr/>
        </p:nvPicPr>
        <p:blipFill>
          <a:blip r:embed="rId2"/>
          <a:stretch>
            <a:fillRect/>
          </a:stretch>
        </p:blipFill>
        <p:spPr>
          <a:xfrm>
            <a:off x="293543" y="1417638"/>
            <a:ext cx="8556914" cy="4648200"/>
          </a:xfrm>
          <a:prstGeom prst="rect">
            <a:avLst/>
          </a:prstGeom>
        </p:spPr>
      </p:pic>
    </p:spTree>
    <p:extLst>
      <p:ext uri="{BB962C8B-B14F-4D97-AF65-F5344CB8AC3E}">
        <p14:creationId xmlns:p14="http://schemas.microsoft.com/office/powerpoint/2010/main" val="378492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Buffer-</a:t>
            </a:r>
            <a:r>
              <a:rPr lang="en-US" dirty="0" err="1" smtClean="0"/>
              <a:t>Oveflow</a:t>
            </a:r>
            <a:r>
              <a:rPr lang="en-US" dirty="0" smtClean="0"/>
              <a:t> attack</a:t>
            </a:r>
            <a:endParaRPr lang="en-US" dirty="0"/>
          </a:p>
        </p:txBody>
      </p:sp>
      <p:sp>
        <p:nvSpPr>
          <p:cNvPr id="3" name="Content Placeholder 2"/>
          <p:cNvSpPr>
            <a:spLocks noGrp="1"/>
          </p:cNvSpPr>
          <p:nvPr>
            <p:ph idx="1"/>
          </p:nvPr>
        </p:nvSpPr>
        <p:spPr/>
        <p:txBody>
          <a:bodyPr>
            <a:normAutofit/>
          </a:bodyPr>
          <a:lstStyle/>
          <a:p>
            <a:r>
              <a:rPr lang="en-US" sz="2400" dirty="0" smtClean="0"/>
              <a:t>Memory copying is quite common in programs, where data from one place (source) need to be copied to another place (destination). Before copying, a program needs to allocate memory space for the destination.</a:t>
            </a:r>
          </a:p>
          <a:p>
            <a:r>
              <a:rPr lang="en-US" sz="2400" dirty="0" smtClean="0"/>
              <a:t>Sometimes, programmers may make mistaken and fail to allocate sufficient amount of memory for the destination, so </a:t>
            </a:r>
            <a:r>
              <a:rPr lang="en-US" sz="2400" dirty="0" smtClean="0">
                <a:solidFill>
                  <a:srgbClr val="FF0000"/>
                </a:solidFill>
              </a:rPr>
              <a:t>more data will be copied to the destination than the amount of allocated space</a:t>
            </a:r>
            <a:r>
              <a:rPr lang="en-US" sz="2400" dirty="0" smtClean="0"/>
              <a:t>. This will result in an overflow.</a:t>
            </a:r>
          </a:p>
          <a:p>
            <a:endParaRPr lang="en-US" sz="2400" dirty="0"/>
          </a:p>
        </p:txBody>
      </p:sp>
    </p:spTree>
    <p:extLst>
      <p:ext uri="{BB962C8B-B14F-4D97-AF65-F5344CB8AC3E}">
        <p14:creationId xmlns:p14="http://schemas.microsoft.com/office/powerpoint/2010/main" val="521991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examples - </a:t>
            </a:r>
            <a:r>
              <a:rPr lang="en-US" dirty="0"/>
              <a:t>What is Buffer Overflow</a:t>
            </a:r>
            <a:r>
              <a:rPr lang="en-US" dirty="0" smtClean="0"/>
              <a:t>?</a:t>
            </a:r>
            <a:endParaRPr lang="en-US" dirty="0"/>
          </a:p>
        </p:txBody>
      </p:sp>
      <p:sp>
        <p:nvSpPr>
          <p:cNvPr id="3" name="Content Placeholder 2"/>
          <p:cNvSpPr>
            <a:spLocks noGrp="1"/>
          </p:cNvSpPr>
          <p:nvPr>
            <p:ph idx="1"/>
          </p:nvPr>
        </p:nvSpPr>
        <p:spPr>
          <a:xfrm>
            <a:off x="457200" y="1600201"/>
            <a:ext cx="8229600" cy="2133600"/>
          </a:xfrm>
        </p:spPr>
        <p:txBody>
          <a:bodyPr>
            <a:normAutofit lnSpcReduction="10000"/>
          </a:bodyPr>
          <a:lstStyle/>
          <a:p>
            <a:r>
              <a:rPr lang="en-US" dirty="0"/>
              <a:t>char buff[10</a:t>
            </a:r>
            <a:r>
              <a:rPr lang="en-US" dirty="0" smtClean="0"/>
              <a:t>]</a:t>
            </a:r>
          </a:p>
          <a:p>
            <a:pPr marL="0" indent="0">
              <a:buNone/>
            </a:pPr>
            <a:r>
              <a:rPr lang="en-US" dirty="0"/>
              <a:t> ‘buff’ represents an array of 10 bytes where buff[0] is the left boundary and buff[9] is the right boundary of the buffer</a:t>
            </a:r>
            <a:r>
              <a:rPr lang="en-US" dirty="0" smtClean="0"/>
              <a:t>.</a:t>
            </a:r>
          </a:p>
        </p:txBody>
      </p:sp>
      <p:sp>
        <p:nvSpPr>
          <p:cNvPr id="6" name="Rectangle 5"/>
          <p:cNvSpPr/>
          <p:nvPr/>
        </p:nvSpPr>
        <p:spPr>
          <a:xfrm>
            <a:off x="457200" y="4714151"/>
            <a:ext cx="1905000" cy="646331"/>
          </a:xfrm>
          <a:prstGeom prst="rect">
            <a:avLst/>
          </a:prstGeom>
        </p:spPr>
        <p:txBody>
          <a:bodyPr wrap="square">
            <a:spAutoFit/>
          </a:bodyPr>
          <a:lstStyle/>
          <a:p>
            <a:r>
              <a:rPr lang="en-US" dirty="0"/>
              <a:t>char buff[10];</a:t>
            </a:r>
          </a:p>
          <a:p>
            <a:r>
              <a:rPr lang="en-US" dirty="0"/>
              <a:t>buff[10] = 'a';</a:t>
            </a:r>
          </a:p>
        </p:txBody>
      </p:sp>
      <p:sp>
        <p:nvSpPr>
          <p:cNvPr id="7" name="Rectangle 6"/>
          <p:cNvSpPr/>
          <p:nvPr/>
        </p:nvSpPr>
        <p:spPr>
          <a:xfrm>
            <a:off x="3352800" y="4021655"/>
            <a:ext cx="4572000" cy="2031325"/>
          </a:xfrm>
          <a:prstGeom prst="rect">
            <a:avLst/>
          </a:prstGeom>
        </p:spPr>
        <p:txBody>
          <a:bodyPr>
            <a:spAutoFit/>
          </a:bodyPr>
          <a:lstStyle/>
          <a:p>
            <a:r>
              <a:rPr lang="en-US" dirty="0"/>
              <a:t>we declared an array of size 10 bytes. Please note that index 0 to index 9 can used to refer these 10 bytes of buffer. But, in the next line, we index 10 was used to store the value ‘a’. This is the point where buffer overrun happens because data gets written beyond the right boundary of the buffer.</a:t>
            </a:r>
          </a:p>
        </p:txBody>
      </p:sp>
    </p:spTree>
    <p:extLst>
      <p:ext uri="{BB962C8B-B14F-4D97-AF65-F5344CB8AC3E}">
        <p14:creationId xmlns:p14="http://schemas.microsoft.com/office/powerpoint/2010/main" val="547710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examples</a:t>
            </a:r>
          </a:p>
        </p:txBody>
      </p:sp>
      <p:sp>
        <p:nvSpPr>
          <p:cNvPr id="3" name="Content Placeholder 2"/>
          <p:cNvSpPr>
            <a:spLocks noGrp="1"/>
          </p:cNvSpPr>
          <p:nvPr>
            <p:ph idx="1"/>
          </p:nvPr>
        </p:nvSpPr>
        <p:spPr>
          <a:xfrm>
            <a:off x="457200" y="1600201"/>
            <a:ext cx="8229600" cy="1905000"/>
          </a:xfrm>
        </p:spPr>
        <p:txBody>
          <a:bodyPr>
            <a:normAutofit/>
          </a:bodyPr>
          <a:lstStyle/>
          <a:p>
            <a:r>
              <a:rPr lang="en-US" sz="2400" dirty="0"/>
              <a:t>char buff[10] = {0};</a:t>
            </a:r>
          </a:p>
          <a:p>
            <a:r>
              <a:rPr lang="en-US" sz="2400" dirty="0" err="1"/>
              <a:t>strcpy</a:t>
            </a:r>
            <a:r>
              <a:rPr lang="en-US" sz="2400" dirty="0"/>
              <a:t>(buff, "This String Will Overflow the Buffer");</a:t>
            </a:r>
          </a:p>
        </p:txBody>
      </p:sp>
      <p:sp>
        <p:nvSpPr>
          <p:cNvPr id="4" name="Rectangle 3"/>
          <p:cNvSpPr/>
          <p:nvPr/>
        </p:nvSpPr>
        <p:spPr>
          <a:xfrm>
            <a:off x="457200" y="2766536"/>
            <a:ext cx="5867400" cy="1938992"/>
          </a:xfrm>
          <a:prstGeom prst="rect">
            <a:avLst/>
          </a:prstGeom>
        </p:spPr>
        <p:txBody>
          <a:bodyPr wrap="square">
            <a:spAutoFit/>
          </a:bodyPr>
          <a:lstStyle/>
          <a:p>
            <a:r>
              <a:rPr lang="en-US" sz="2400"/>
              <a:t>the </a:t>
            </a:r>
            <a:r>
              <a:rPr lang="en-US" sz="2400" dirty="0" err="1"/>
              <a:t>strcpy</a:t>
            </a:r>
            <a:r>
              <a:rPr lang="en-US" sz="2400" dirty="0"/>
              <a:t>() function will write the complete string in the array ‘buff’ but as the size of ‘buff’ is less than the size of string so the data will get written past the right boundary of array ‘buff’. </a:t>
            </a:r>
          </a:p>
        </p:txBody>
      </p:sp>
    </p:spTree>
    <p:extLst>
      <p:ext uri="{BB962C8B-B14F-4D97-AF65-F5344CB8AC3E}">
        <p14:creationId xmlns:p14="http://schemas.microsoft.com/office/powerpoint/2010/main" val="454476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Copy Data to Buffer</a:t>
            </a:r>
            <a:endParaRPr lang="en-US"/>
          </a:p>
        </p:txBody>
      </p:sp>
      <p:sp>
        <p:nvSpPr>
          <p:cNvPr id="3" name="Content Placeholder 2"/>
          <p:cNvSpPr>
            <a:spLocks noGrp="1"/>
          </p:cNvSpPr>
          <p:nvPr>
            <p:ph idx="1"/>
          </p:nvPr>
        </p:nvSpPr>
        <p:spPr>
          <a:xfrm>
            <a:off x="457200" y="1600201"/>
            <a:ext cx="8229600" cy="838200"/>
          </a:xfrm>
        </p:spPr>
        <p:txBody>
          <a:bodyPr>
            <a:normAutofit/>
          </a:bodyPr>
          <a:lstStyle/>
          <a:p>
            <a:r>
              <a:rPr lang="en-US" sz="2400" smtClean="0"/>
              <a:t>There are many functions in C that can be used to copy data, including strcpy(), strcat(), memcpy(), etc.</a:t>
            </a:r>
            <a:endParaRPr lang="en-US" sz="2400"/>
          </a:p>
        </p:txBody>
      </p:sp>
      <p:sp>
        <p:nvSpPr>
          <p:cNvPr id="4" name="TextBox 3"/>
          <p:cNvSpPr txBox="1"/>
          <p:nvPr/>
        </p:nvSpPr>
        <p:spPr>
          <a:xfrm>
            <a:off x="533400" y="3276600"/>
            <a:ext cx="4495800" cy="2862322"/>
          </a:xfrm>
          <a:prstGeom prst="rect">
            <a:avLst/>
          </a:prstGeom>
          <a:solidFill>
            <a:schemeClr val="accent3">
              <a:lumMod val="60000"/>
              <a:lumOff val="40000"/>
            </a:schemeClr>
          </a:solidFill>
        </p:spPr>
        <p:txBody>
          <a:bodyPr wrap="square" rtlCol="0">
            <a:spAutoFit/>
          </a:bodyPr>
          <a:lstStyle/>
          <a:p>
            <a:r>
              <a:rPr lang="en-US" smtClean="0"/>
              <a:t>#include &lt;string.h&gt;</a:t>
            </a:r>
          </a:p>
          <a:p>
            <a:r>
              <a:rPr lang="en-US" smtClean="0"/>
              <a:t>#include &lt;stdio.h&gt;</a:t>
            </a:r>
          </a:p>
          <a:p>
            <a:endParaRPr lang="en-US"/>
          </a:p>
          <a:p>
            <a:r>
              <a:rPr lang="en-US" smtClean="0"/>
              <a:t>Void main()</a:t>
            </a:r>
          </a:p>
          <a:p>
            <a:r>
              <a:rPr lang="en-US" smtClean="0"/>
              <a:t>{</a:t>
            </a:r>
          </a:p>
          <a:p>
            <a:r>
              <a:rPr lang="en-US"/>
              <a:t> </a:t>
            </a:r>
            <a:r>
              <a:rPr lang="en-US" smtClean="0"/>
              <a:t> char src[40] = “Hello World \0 Extra string”;</a:t>
            </a:r>
          </a:p>
          <a:p>
            <a:r>
              <a:rPr lang="en-US"/>
              <a:t> </a:t>
            </a:r>
            <a:r>
              <a:rPr lang="en-US" smtClean="0"/>
              <a:t> char dest[40];</a:t>
            </a:r>
          </a:p>
          <a:p>
            <a:endParaRPr lang="en-US"/>
          </a:p>
          <a:p>
            <a:r>
              <a:rPr lang="en-US" smtClean="0"/>
              <a:t>  strcpy(dest, src);</a:t>
            </a:r>
          </a:p>
          <a:p>
            <a:r>
              <a:rPr lang="en-US"/>
              <a:t>}</a:t>
            </a:r>
          </a:p>
        </p:txBody>
      </p:sp>
      <p:sp>
        <p:nvSpPr>
          <p:cNvPr id="5" name="TextBox 4"/>
          <p:cNvSpPr txBox="1"/>
          <p:nvPr/>
        </p:nvSpPr>
        <p:spPr>
          <a:xfrm>
            <a:off x="5181600" y="2743200"/>
            <a:ext cx="3810000" cy="2585323"/>
          </a:xfrm>
          <a:prstGeom prst="rect">
            <a:avLst/>
          </a:prstGeom>
          <a:noFill/>
        </p:spPr>
        <p:txBody>
          <a:bodyPr wrap="square" rtlCol="0">
            <a:spAutoFit/>
          </a:bodyPr>
          <a:lstStyle/>
          <a:p>
            <a:r>
              <a:rPr lang="en-US" smtClean="0"/>
              <a:t>When we run the above code, we can notice that strcpy() only copies the string “Hello World” to the buffer dest, even though the entire string contains more than that.</a:t>
            </a:r>
          </a:p>
          <a:p>
            <a:endParaRPr lang="en-US"/>
          </a:p>
          <a:p>
            <a:r>
              <a:rPr lang="en-US" smtClean="0"/>
              <a:t>This is because when marking the copy, strcpy() stops when it sees number zero.</a:t>
            </a:r>
            <a:endParaRPr lang="en-US"/>
          </a:p>
        </p:txBody>
      </p:sp>
    </p:spTree>
    <p:extLst>
      <p:ext uri="{BB962C8B-B14F-4D97-AF65-F5344CB8AC3E}">
        <p14:creationId xmlns:p14="http://schemas.microsoft.com/office/powerpoint/2010/main" val="3445460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Buffer overflow</a:t>
            </a:r>
            <a:endParaRPr lang="en-US"/>
          </a:p>
        </p:txBody>
      </p:sp>
      <p:sp>
        <p:nvSpPr>
          <p:cNvPr id="3" name="Content Placeholder 2"/>
          <p:cNvSpPr>
            <a:spLocks noGrp="1"/>
          </p:cNvSpPr>
          <p:nvPr>
            <p:ph idx="1"/>
          </p:nvPr>
        </p:nvSpPr>
        <p:spPr>
          <a:xfrm>
            <a:off x="381000" y="1447800"/>
            <a:ext cx="8229600" cy="4525963"/>
          </a:xfrm>
        </p:spPr>
        <p:txBody>
          <a:bodyPr>
            <a:normAutofit/>
          </a:bodyPr>
          <a:lstStyle/>
          <a:p>
            <a:r>
              <a:rPr lang="en-US" sz="2400" smtClean="0"/>
              <a:t>When we copy a string to a target buffer, what will happen if the string is longer than the size og the buffer?</a:t>
            </a:r>
            <a:endParaRPr lang="en-US" sz="2400"/>
          </a:p>
        </p:txBody>
      </p:sp>
      <p:sp>
        <p:nvSpPr>
          <p:cNvPr id="4" name="TextBox 3"/>
          <p:cNvSpPr txBox="1"/>
          <p:nvPr/>
        </p:nvSpPr>
        <p:spPr>
          <a:xfrm>
            <a:off x="152400" y="2628037"/>
            <a:ext cx="4876800" cy="3970318"/>
          </a:xfrm>
          <a:prstGeom prst="rect">
            <a:avLst/>
          </a:prstGeom>
          <a:solidFill>
            <a:schemeClr val="accent3">
              <a:lumMod val="60000"/>
              <a:lumOff val="40000"/>
            </a:schemeClr>
          </a:solidFill>
        </p:spPr>
        <p:txBody>
          <a:bodyPr wrap="square" rtlCol="0">
            <a:spAutoFit/>
          </a:bodyPr>
          <a:lstStyle/>
          <a:p>
            <a:r>
              <a:rPr lang="en-US" smtClean="0">
                <a:latin typeface="Courier New" pitchFamily="49" charset="0"/>
                <a:cs typeface="Courier New" pitchFamily="49" charset="0"/>
              </a:rPr>
              <a:t>#include &lt;stdio.h&gt;</a:t>
            </a:r>
          </a:p>
          <a:p>
            <a:endParaRPr lang="en-US">
              <a:latin typeface="Courier New" pitchFamily="49" charset="0"/>
              <a:cs typeface="Courier New" pitchFamily="49" charset="0"/>
            </a:endParaRPr>
          </a:p>
          <a:p>
            <a:r>
              <a:rPr lang="en-US">
                <a:latin typeface="Courier New" pitchFamily="49" charset="0"/>
                <a:cs typeface="Courier New" pitchFamily="49" charset="0"/>
              </a:rPr>
              <a:t>v</a:t>
            </a:r>
            <a:r>
              <a:rPr lang="en-US" smtClean="0">
                <a:latin typeface="Courier New" pitchFamily="49" charset="0"/>
                <a:cs typeface="Courier New" pitchFamily="49" charset="0"/>
              </a:rPr>
              <a:t>oid foo(char *str)</a:t>
            </a:r>
          </a:p>
          <a:p>
            <a:r>
              <a:rPr lang="en-US" smtClean="0">
                <a:latin typeface="Courier New" pitchFamily="49" charset="0"/>
                <a:cs typeface="Courier New" pitchFamily="49" charset="0"/>
              </a:rPr>
              <a:t>{</a:t>
            </a:r>
          </a:p>
          <a:p>
            <a:r>
              <a:rPr lang="en-US" smtClean="0">
                <a:latin typeface="Courier New" pitchFamily="49" charset="0"/>
                <a:cs typeface="Courier New" pitchFamily="49" charset="0"/>
              </a:rPr>
              <a:t>       char  buffer[12];</a:t>
            </a:r>
          </a:p>
          <a:p>
            <a:r>
              <a:rPr lang="en-US" smtClean="0">
                <a:latin typeface="Courier New" pitchFamily="49" charset="0"/>
                <a:cs typeface="Courier New" pitchFamily="49" charset="0"/>
              </a:rPr>
              <a:t>       strcpy(buffer, str);</a:t>
            </a:r>
          </a:p>
          <a:p>
            <a:r>
              <a:rPr lang="en-US" smtClean="0">
                <a:latin typeface="Courier New" pitchFamily="49" charset="0"/>
                <a:cs typeface="Courier New" pitchFamily="49" charset="0"/>
              </a:rPr>
              <a:t>}</a:t>
            </a:r>
          </a:p>
          <a:p>
            <a:endParaRPr lang="en-US" smtClean="0"/>
          </a:p>
          <a:p>
            <a:r>
              <a:rPr lang="en-US"/>
              <a:t>i</a:t>
            </a:r>
            <a:r>
              <a:rPr lang="en-US" smtClean="0"/>
              <a:t>nt main()</a:t>
            </a:r>
          </a:p>
          <a:p>
            <a:r>
              <a:rPr lang="en-US" smtClean="0"/>
              <a:t>{</a:t>
            </a:r>
          </a:p>
          <a:p>
            <a:r>
              <a:rPr lang="en-US" smtClean="0"/>
              <a:t>       char *str = “This is definitely longer than 12”;</a:t>
            </a:r>
          </a:p>
          <a:p>
            <a:r>
              <a:rPr lang="en-US" smtClean="0"/>
              <a:t>       foo(str);</a:t>
            </a:r>
          </a:p>
          <a:p>
            <a:r>
              <a:rPr lang="en-US" smtClean="0"/>
              <a:t>       return 1;</a:t>
            </a:r>
          </a:p>
          <a:p>
            <a:r>
              <a:rPr lang="en-US"/>
              <a:t>}</a:t>
            </a:r>
            <a:r>
              <a:rPr lang="en-US" smtClean="0"/>
              <a:t> </a:t>
            </a:r>
            <a:endParaRPr lang="en-US"/>
          </a:p>
        </p:txBody>
      </p:sp>
      <p:sp>
        <p:nvSpPr>
          <p:cNvPr id="5" name="TextBox 4"/>
          <p:cNvSpPr txBox="1"/>
          <p:nvPr/>
        </p:nvSpPr>
        <p:spPr>
          <a:xfrm>
            <a:off x="5181600" y="2590800"/>
            <a:ext cx="3733800" cy="3970318"/>
          </a:xfrm>
          <a:prstGeom prst="rect">
            <a:avLst/>
          </a:prstGeom>
          <a:noFill/>
        </p:spPr>
        <p:txBody>
          <a:bodyPr wrap="square" rtlCol="0">
            <a:spAutoFit/>
          </a:bodyPr>
          <a:lstStyle/>
          <a:p>
            <a:r>
              <a:rPr lang="en-US" smtClean="0"/>
              <a:t>The local array </a:t>
            </a:r>
            <a:r>
              <a:rPr lang="en-US" b="1" smtClean="0"/>
              <a:t>buffer[] </a:t>
            </a:r>
            <a:r>
              <a:rPr lang="en-US" smtClean="0"/>
              <a:t>in </a:t>
            </a:r>
            <a:r>
              <a:rPr lang="en-US" b="1" smtClean="0"/>
              <a:t>foo() </a:t>
            </a:r>
            <a:r>
              <a:rPr lang="en-US" smtClean="0"/>
              <a:t>has 12 bytes of memory. The </a:t>
            </a:r>
            <a:r>
              <a:rPr lang="en-US" b="1" smtClean="0"/>
              <a:t>foo() </a:t>
            </a:r>
            <a:r>
              <a:rPr lang="en-US" smtClean="0"/>
              <a:t>function uses </a:t>
            </a:r>
            <a:r>
              <a:rPr lang="en-US" b="1" smtClean="0"/>
              <a:t>strcpy() </a:t>
            </a:r>
            <a:r>
              <a:rPr lang="en-US" smtClean="0"/>
              <a:t>to copy the string from </a:t>
            </a:r>
            <a:r>
              <a:rPr lang="en-US" b="1" smtClean="0"/>
              <a:t>str</a:t>
            </a:r>
            <a:r>
              <a:rPr lang="en-US" smtClean="0"/>
              <a:t> to </a:t>
            </a:r>
            <a:r>
              <a:rPr lang="en-US" b="1" smtClean="0"/>
              <a:t>buffer[]</a:t>
            </a:r>
          </a:p>
          <a:p>
            <a:endParaRPr lang="en-US"/>
          </a:p>
          <a:p>
            <a:r>
              <a:rPr lang="en-US" smtClean="0"/>
              <a:t>The </a:t>
            </a:r>
            <a:r>
              <a:rPr lang="en-US" b="1" smtClean="0"/>
              <a:t>strcpy() </a:t>
            </a:r>
            <a:r>
              <a:rPr lang="en-US" smtClean="0"/>
              <a:t>function does not stop until it sees a zero (‘\0’) in the source string.</a:t>
            </a:r>
          </a:p>
          <a:p>
            <a:endParaRPr lang="en-US"/>
          </a:p>
          <a:p>
            <a:r>
              <a:rPr lang="en-US" smtClean="0"/>
              <a:t>Since the source string is longer than 12 bytes, </a:t>
            </a:r>
            <a:r>
              <a:rPr lang="en-US" b="1" smtClean="0"/>
              <a:t>strcpy() </a:t>
            </a:r>
            <a:r>
              <a:rPr lang="en-US" smtClean="0"/>
              <a:t>will overwrite some portion of the stack obove the buffer.</a:t>
            </a:r>
          </a:p>
          <a:p>
            <a:endParaRPr lang="en-US"/>
          </a:p>
          <a:p>
            <a:r>
              <a:rPr lang="en-US" smtClean="0"/>
              <a:t>This is called </a:t>
            </a:r>
            <a:r>
              <a:rPr lang="en-US" b="1" smtClean="0"/>
              <a:t>buffer overflow</a:t>
            </a:r>
            <a:endParaRPr lang="en-US" b="1"/>
          </a:p>
        </p:txBody>
      </p:sp>
    </p:spTree>
    <p:extLst>
      <p:ext uri="{BB962C8B-B14F-4D97-AF65-F5344CB8AC3E}">
        <p14:creationId xmlns:p14="http://schemas.microsoft.com/office/powerpoint/2010/main" val="3412928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pPr>
              <a:spcAft>
                <a:spcPts val="600"/>
              </a:spcAft>
            </a:pPr>
            <a:r>
              <a:rPr lang="en-US" sz="2800" dirty="0" smtClean="0"/>
              <a:t>In computer security, </a:t>
            </a:r>
            <a:r>
              <a:rPr lang="en-US" sz="2800" dirty="0">
                <a:solidFill>
                  <a:srgbClr val="FF0000"/>
                </a:solidFill>
              </a:rPr>
              <a:t>a </a:t>
            </a:r>
            <a:r>
              <a:rPr lang="en-US" sz="2800" b="1" dirty="0">
                <a:solidFill>
                  <a:srgbClr val="FF0000"/>
                </a:solidFill>
              </a:rPr>
              <a:t>vulnerability</a:t>
            </a:r>
            <a:r>
              <a:rPr lang="en-US" sz="2800" b="1" dirty="0">
                <a:solidFill>
                  <a:schemeClr val="accent6">
                    <a:lumMod val="50000"/>
                  </a:schemeClr>
                </a:solidFill>
              </a:rPr>
              <a:t> </a:t>
            </a:r>
            <a:r>
              <a:rPr lang="en-US" sz="2800" dirty="0">
                <a:solidFill>
                  <a:schemeClr val="accent6">
                    <a:lumMod val="50000"/>
                  </a:schemeClr>
                </a:solidFill>
              </a:rPr>
              <a:t>is a weakness which can be exploited by </a:t>
            </a:r>
            <a:r>
              <a:rPr lang="en-US" sz="2800" dirty="0" smtClean="0">
                <a:solidFill>
                  <a:schemeClr val="accent6">
                    <a:lumMod val="50000"/>
                  </a:schemeClr>
                </a:solidFill>
              </a:rPr>
              <a:t>a threat actor</a:t>
            </a:r>
            <a:r>
              <a:rPr lang="en-US" sz="2800" dirty="0" smtClean="0"/>
              <a:t>, </a:t>
            </a:r>
            <a:r>
              <a:rPr lang="en-US" sz="2800" dirty="0"/>
              <a:t>such as an attacker, </a:t>
            </a:r>
            <a:r>
              <a:rPr lang="en-US" sz="2800" dirty="0">
                <a:solidFill>
                  <a:schemeClr val="accent6">
                    <a:lumMod val="50000"/>
                  </a:schemeClr>
                </a:solidFill>
              </a:rPr>
              <a:t>to perform unauthorized actions </a:t>
            </a:r>
            <a:r>
              <a:rPr lang="en-US" sz="2800" dirty="0"/>
              <a:t>within a computer system</a:t>
            </a:r>
            <a:r>
              <a:rPr lang="en-US" sz="2800" dirty="0" smtClean="0"/>
              <a:t>.</a:t>
            </a:r>
            <a:endParaRPr lang="en-US" sz="2800" dirty="0"/>
          </a:p>
          <a:p>
            <a:pPr>
              <a:spcAft>
                <a:spcPts val="600"/>
              </a:spcAft>
            </a:pPr>
            <a:r>
              <a:rPr lang="en-US" sz="2800" b="1" dirty="0" smtClean="0">
                <a:solidFill>
                  <a:srgbClr val="FF0000"/>
                </a:solidFill>
              </a:rPr>
              <a:t>Vulnerability</a:t>
            </a:r>
            <a:r>
              <a:rPr lang="en-US" sz="2800" dirty="0" smtClean="0"/>
              <a:t>:  A weakness in the security system, e.g., in </a:t>
            </a:r>
            <a:r>
              <a:rPr lang="en-US" sz="2800" b="1" dirty="0" smtClean="0">
                <a:solidFill>
                  <a:schemeClr val="accent6">
                    <a:lumMod val="50000"/>
                  </a:schemeClr>
                </a:solidFill>
              </a:rPr>
              <a:t>policy</a:t>
            </a:r>
            <a:r>
              <a:rPr lang="en-US" sz="2800" dirty="0" smtClean="0"/>
              <a:t>, </a:t>
            </a:r>
            <a:r>
              <a:rPr lang="en-US" sz="2800" b="1" dirty="0" smtClean="0">
                <a:solidFill>
                  <a:schemeClr val="accent6">
                    <a:lumMod val="50000"/>
                  </a:schemeClr>
                </a:solidFill>
              </a:rPr>
              <a:t>design</a:t>
            </a:r>
            <a:r>
              <a:rPr lang="en-US" sz="2800" dirty="0" smtClean="0"/>
              <a:t>, or</a:t>
            </a:r>
            <a:r>
              <a:rPr lang="en-US" sz="2800" b="1" dirty="0" smtClean="0">
                <a:solidFill>
                  <a:schemeClr val="tx2"/>
                </a:solidFill>
              </a:rPr>
              <a:t> </a:t>
            </a:r>
            <a:r>
              <a:rPr lang="en-US" sz="2800" b="1" dirty="0" smtClean="0">
                <a:solidFill>
                  <a:schemeClr val="accent6">
                    <a:lumMod val="50000"/>
                  </a:schemeClr>
                </a:solidFill>
              </a:rPr>
              <a:t>implementation</a:t>
            </a:r>
            <a:r>
              <a:rPr lang="en-US" sz="2800" dirty="0" smtClean="0"/>
              <a:t>, that might be exploited to cause loss or harm.</a:t>
            </a:r>
            <a:endParaRPr lang="en-US" sz="2800" dirty="0"/>
          </a:p>
        </p:txBody>
      </p:sp>
      <p:sp>
        <p:nvSpPr>
          <p:cNvPr id="2" name="Title 1"/>
          <p:cNvSpPr>
            <a:spLocks noGrp="1"/>
          </p:cNvSpPr>
          <p:nvPr>
            <p:ph type="title"/>
          </p:nvPr>
        </p:nvSpPr>
        <p:spPr/>
        <p:txBody>
          <a:bodyPr/>
          <a:lstStyle/>
          <a:p>
            <a:r>
              <a:rPr lang="en-US" b="1" dirty="0" smtClean="0">
                <a:solidFill>
                  <a:srgbClr val="002060"/>
                </a:solidFill>
              </a:rPr>
              <a:t>Software Vulnerabilities</a:t>
            </a:r>
            <a:endParaRPr lang="en-US" b="1" dirty="0">
              <a:solidFill>
                <a:srgbClr val="002060"/>
              </a:solidFill>
            </a:endParaRPr>
          </a:p>
        </p:txBody>
      </p:sp>
    </p:spTree>
    <p:extLst>
      <p:ext uri="{BB962C8B-B14F-4D97-AF65-F5344CB8AC3E}">
        <p14:creationId xmlns:p14="http://schemas.microsoft.com/office/powerpoint/2010/main" val="2896700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t>By overflowing buffer, we can cause a program to crash or to run some other code.</a:t>
            </a:r>
          </a:p>
          <a:p>
            <a:r>
              <a:rPr lang="en-US" sz="2800" dirty="0" smtClean="0"/>
              <a:t>From the attacker’s perspective, the latter sounds more interesting, especially if </a:t>
            </a:r>
            <a:r>
              <a:rPr lang="en-US" sz="2800" dirty="0" smtClean="0">
                <a:solidFill>
                  <a:srgbClr val="FF0000"/>
                </a:solidFill>
              </a:rPr>
              <a:t>they can control what code to run</a:t>
            </a:r>
            <a:r>
              <a:rPr lang="en-US" sz="2800" dirty="0" smtClean="0"/>
              <a:t>, because that will allow us to hijack the execution of the program.</a:t>
            </a:r>
            <a:endParaRPr lang="en-US" sz="2800" dirty="0"/>
          </a:p>
        </p:txBody>
      </p:sp>
      <p:sp>
        <p:nvSpPr>
          <p:cNvPr id="2" name="Title 1"/>
          <p:cNvSpPr>
            <a:spLocks noGrp="1"/>
          </p:cNvSpPr>
          <p:nvPr>
            <p:ph type="title"/>
          </p:nvPr>
        </p:nvSpPr>
        <p:spPr/>
        <p:txBody>
          <a:bodyPr>
            <a:normAutofit fontScale="90000"/>
          </a:bodyPr>
          <a:lstStyle/>
          <a:p>
            <a:r>
              <a:rPr lang="en-US" smtClean="0"/>
              <a:t>Exploiting a Buffer Overflow Vulnerability</a:t>
            </a:r>
            <a:endParaRPr lang="en-US"/>
          </a:p>
        </p:txBody>
      </p:sp>
    </p:spTree>
    <p:extLst>
      <p:ext uri="{BB962C8B-B14F-4D97-AF65-F5344CB8AC3E}">
        <p14:creationId xmlns:p14="http://schemas.microsoft.com/office/powerpoint/2010/main" val="1281111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458200" cy="6096000"/>
          </a:xfrm>
          <a:solidFill>
            <a:schemeClr val="bg2">
              <a:lumMod val="75000"/>
            </a:schemeClr>
          </a:solidFill>
        </p:spPr>
        <p:txBody>
          <a:bodyPr>
            <a:normAutofit fontScale="92500" lnSpcReduction="20000"/>
          </a:bodyPr>
          <a:lstStyle/>
          <a:p>
            <a:pPr marL="0" indent="0">
              <a:spcBef>
                <a:spcPts val="0"/>
              </a:spcBef>
              <a:buNone/>
            </a:pPr>
            <a:r>
              <a:rPr lang="en-US" sz="2000" smtClean="0">
                <a:latin typeface="Courier New" pitchFamily="49" charset="0"/>
                <a:cs typeface="Courier New" pitchFamily="49" charset="0"/>
              </a:rPr>
              <a:t>#include &lt;stdlib.h&gt;</a:t>
            </a:r>
          </a:p>
          <a:p>
            <a:pPr marL="0" indent="0">
              <a:spcBef>
                <a:spcPts val="0"/>
              </a:spcBef>
              <a:buNone/>
            </a:pPr>
            <a:r>
              <a:rPr lang="en-US" sz="2000" smtClean="0">
                <a:latin typeface="Courier New" pitchFamily="49" charset="0"/>
                <a:cs typeface="Courier New" pitchFamily="49" charset="0"/>
              </a:rPr>
              <a:t>#include &lt;stdio.h&gt;</a:t>
            </a:r>
          </a:p>
          <a:p>
            <a:pPr marL="0" indent="0">
              <a:spcBef>
                <a:spcPts val="0"/>
              </a:spcBef>
              <a:buNone/>
            </a:pPr>
            <a:r>
              <a:rPr lang="en-US" sz="2000" smtClean="0">
                <a:latin typeface="Courier New" pitchFamily="49" charset="0"/>
                <a:cs typeface="Courier New" pitchFamily="49" charset="0"/>
              </a:rPr>
              <a:t>#include &lt;string.h&gt;</a:t>
            </a:r>
          </a:p>
          <a:p>
            <a:pPr marL="0" indent="0">
              <a:spcBef>
                <a:spcPts val="0"/>
              </a:spcBef>
              <a:buNone/>
            </a:pPr>
            <a:endParaRPr lang="en-US" sz="2000">
              <a:latin typeface="Courier New" pitchFamily="49" charset="0"/>
              <a:cs typeface="Courier New" pitchFamily="49" charset="0"/>
            </a:endParaRPr>
          </a:p>
          <a:p>
            <a:pPr marL="0" indent="0">
              <a:spcBef>
                <a:spcPts val="0"/>
              </a:spcBef>
              <a:buNone/>
            </a:pPr>
            <a:r>
              <a:rPr lang="en-US" sz="2000">
                <a:latin typeface="Courier New" pitchFamily="49" charset="0"/>
                <a:cs typeface="Courier New" pitchFamily="49" charset="0"/>
              </a:rPr>
              <a:t>i</a:t>
            </a:r>
            <a:r>
              <a:rPr lang="en-US" sz="2000" smtClean="0">
                <a:latin typeface="Courier New" pitchFamily="49" charset="0"/>
                <a:cs typeface="Courier New" pitchFamily="49" charset="0"/>
              </a:rPr>
              <a:t>nt   foo(char  *str)</a:t>
            </a:r>
          </a:p>
          <a:p>
            <a:pPr marL="0" indent="0">
              <a:spcBef>
                <a:spcPts val="0"/>
              </a:spcBef>
              <a:buNone/>
            </a:pPr>
            <a:r>
              <a:rPr lang="en-US" sz="2000" smtClean="0">
                <a:latin typeface="Courier New" pitchFamily="49" charset="0"/>
                <a:cs typeface="Courier New" pitchFamily="49" charset="0"/>
              </a:rPr>
              <a:t>{</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char   buffer[100];</a:t>
            </a:r>
          </a:p>
          <a:p>
            <a:pPr marL="0" indent="0">
              <a:spcBef>
                <a:spcPts val="0"/>
              </a:spcBef>
              <a:buNone/>
            </a:pPr>
            <a:endParaRPr lang="en-US" sz="2000" smtClean="0">
              <a:latin typeface="Courier New" pitchFamily="49" charset="0"/>
              <a:cs typeface="Courier New" pitchFamily="49" charset="0"/>
            </a:endParaRP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strcpy(buffer, str);</a:t>
            </a:r>
          </a:p>
          <a:p>
            <a:pPr marL="0" indent="0">
              <a:spcBef>
                <a:spcPts val="0"/>
              </a:spcBef>
              <a:buNone/>
            </a:pPr>
            <a:endParaRPr lang="en-US" sz="2000" smtClean="0">
              <a:latin typeface="Courier New" pitchFamily="49" charset="0"/>
              <a:cs typeface="Courier New" pitchFamily="49" charset="0"/>
            </a:endParaRPr>
          </a:p>
          <a:p>
            <a:pPr marL="0" indent="0">
              <a:spcBef>
                <a:spcPts val="0"/>
              </a:spcBef>
              <a:buNone/>
            </a:pPr>
            <a:r>
              <a:rPr lang="en-US" sz="2000" smtClean="0">
                <a:latin typeface="Courier New" pitchFamily="49" charset="0"/>
                <a:cs typeface="Courier New" pitchFamily="49" charset="0"/>
              </a:rPr>
              <a:t>    return 1;</a:t>
            </a:r>
          </a:p>
          <a:p>
            <a:pPr marL="0" indent="0">
              <a:spcBef>
                <a:spcPts val="0"/>
              </a:spcBef>
              <a:buNone/>
            </a:pPr>
            <a:r>
              <a:rPr lang="en-US" sz="2000" smtClean="0">
                <a:latin typeface="Courier New" pitchFamily="49" charset="0"/>
                <a:cs typeface="Courier New" pitchFamily="49" charset="0"/>
              </a:rPr>
              <a:t>}</a:t>
            </a:r>
          </a:p>
          <a:p>
            <a:pPr marL="0" indent="0">
              <a:buNone/>
            </a:pPr>
            <a:endParaRPr lang="en-US" sz="2000">
              <a:latin typeface="Courier New" pitchFamily="49" charset="0"/>
              <a:cs typeface="Courier New" pitchFamily="49" charset="0"/>
            </a:endParaRPr>
          </a:p>
          <a:p>
            <a:pPr marL="0" indent="0">
              <a:spcBef>
                <a:spcPts val="0"/>
              </a:spcBef>
              <a:buNone/>
            </a:pPr>
            <a:r>
              <a:rPr lang="en-US" sz="2000">
                <a:latin typeface="Courier New" pitchFamily="49" charset="0"/>
                <a:cs typeface="Courier New" pitchFamily="49" charset="0"/>
              </a:rPr>
              <a:t>i</a:t>
            </a:r>
            <a:r>
              <a:rPr lang="en-US" sz="2000" smtClean="0">
                <a:latin typeface="Courier New" pitchFamily="49" charset="0"/>
                <a:cs typeface="Courier New" pitchFamily="49" charset="0"/>
              </a:rPr>
              <a:t>nt main(int argc,  char  **argv)</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char  str[400];</a:t>
            </a:r>
          </a:p>
          <a:p>
            <a:pPr marL="0" indent="0">
              <a:spcBef>
                <a:spcPts val="0"/>
              </a:spcBef>
              <a:buNone/>
            </a:pPr>
            <a:r>
              <a:rPr lang="en-US" sz="2000" smtClean="0">
                <a:latin typeface="Courier New" pitchFamily="49" charset="0"/>
                <a:cs typeface="Courier New" pitchFamily="49" charset="0"/>
              </a:rPr>
              <a:t>    FILE *badfile;</a:t>
            </a:r>
          </a:p>
          <a:p>
            <a:pPr marL="0" indent="0">
              <a:spcBef>
                <a:spcPts val="0"/>
              </a:spcBef>
              <a:buNone/>
            </a:pPr>
            <a:endParaRPr lang="en-US" sz="2000" smtClean="0">
              <a:latin typeface="Courier New" pitchFamily="49" charset="0"/>
              <a:cs typeface="Courier New" pitchFamily="49" charset="0"/>
            </a:endParaRP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badfile = fopen(“babfile”, “r”);</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fread(str, sizeof(char), 300, badfile);</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foo(str);</a:t>
            </a:r>
          </a:p>
          <a:p>
            <a:pPr marL="0" indent="0">
              <a:spcBef>
                <a:spcPts val="0"/>
              </a:spcBef>
              <a:buNone/>
            </a:pPr>
            <a:endParaRPr lang="en-US" sz="2000">
              <a:latin typeface="Courier New" pitchFamily="49" charset="0"/>
              <a:cs typeface="Courier New" pitchFamily="49" charset="0"/>
            </a:endParaRPr>
          </a:p>
          <a:p>
            <a:pPr marL="0" indent="0">
              <a:spcBef>
                <a:spcPts val="0"/>
              </a:spcBef>
              <a:buNone/>
            </a:pPr>
            <a:r>
              <a:rPr lang="en-US" sz="2000" smtClean="0">
                <a:latin typeface="Courier New" pitchFamily="49" charset="0"/>
                <a:cs typeface="Courier New" pitchFamily="49" charset="0"/>
              </a:rPr>
              <a:t>    printf(“ Return Properly \n”);</a:t>
            </a:r>
          </a:p>
          <a:p>
            <a:pPr marL="0" indent="0">
              <a:spcBef>
                <a:spcPts val="0"/>
              </a:spcBef>
              <a:buNone/>
            </a:pPr>
            <a:r>
              <a:rPr lang="en-US" sz="2000">
                <a:latin typeface="Courier New" pitchFamily="49" charset="0"/>
                <a:cs typeface="Courier New" pitchFamily="49" charset="0"/>
              </a:rPr>
              <a:t> </a:t>
            </a:r>
            <a:r>
              <a:rPr lang="en-US" sz="2000" smtClean="0">
                <a:latin typeface="Courier New" pitchFamily="49" charset="0"/>
                <a:cs typeface="Courier New" pitchFamily="49" charset="0"/>
              </a:rPr>
              <a:t>   return 1;</a:t>
            </a:r>
          </a:p>
          <a:p>
            <a:pPr marL="0" indent="0">
              <a:spcBef>
                <a:spcPts val="0"/>
              </a:spcBef>
              <a:buNone/>
            </a:pPr>
            <a:r>
              <a:rPr lang="en-US" sz="2000">
                <a:latin typeface="Courier New" pitchFamily="49" charset="0"/>
                <a:cs typeface="Courier New" pitchFamily="49" charset="0"/>
              </a:rPr>
              <a:t>}	</a:t>
            </a:r>
          </a:p>
        </p:txBody>
      </p:sp>
      <p:sp>
        <p:nvSpPr>
          <p:cNvPr id="4" name="TextBox 3"/>
          <p:cNvSpPr txBox="1"/>
          <p:nvPr/>
        </p:nvSpPr>
        <p:spPr>
          <a:xfrm>
            <a:off x="4343400" y="685800"/>
            <a:ext cx="4800600" cy="1200329"/>
          </a:xfrm>
          <a:prstGeom prst="rect">
            <a:avLst/>
          </a:prstGeom>
          <a:solidFill>
            <a:schemeClr val="bg1"/>
          </a:solidFill>
        </p:spPr>
        <p:txBody>
          <a:bodyPr wrap="square" rtlCol="0">
            <a:spAutoFit/>
          </a:bodyPr>
          <a:lstStyle/>
          <a:p>
            <a:r>
              <a:rPr lang="en-US" smtClean="0"/>
              <a:t>The program reads 300 bytes of data from a “badfile”, and then copies the data to a buffer of size 100. Clearly, this is a buffer overflow problem.</a:t>
            </a:r>
            <a:endParaRPr lang="en-US"/>
          </a:p>
        </p:txBody>
      </p:sp>
      <p:sp>
        <p:nvSpPr>
          <p:cNvPr id="5" name="TextBox 4"/>
          <p:cNvSpPr txBox="1"/>
          <p:nvPr/>
        </p:nvSpPr>
        <p:spPr>
          <a:xfrm>
            <a:off x="4343400" y="2076271"/>
            <a:ext cx="4800600" cy="369332"/>
          </a:xfrm>
          <a:prstGeom prst="rect">
            <a:avLst/>
          </a:prstGeom>
          <a:solidFill>
            <a:schemeClr val="bg1"/>
          </a:solidFill>
        </p:spPr>
        <p:txBody>
          <a:bodyPr wrap="square" rtlCol="0">
            <a:spAutoFit/>
          </a:bodyPr>
          <a:lstStyle/>
          <a:p>
            <a:r>
              <a:rPr lang="en-US" smtClean="0"/>
              <a:t>The question is what to stored in “badfile”</a:t>
            </a:r>
            <a:endParaRPr lang="en-US"/>
          </a:p>
        </p:txBody>
      </p:sp>
      <p:sp>
        <p:nvSpPr>
          <p:cNvPr id="6" name="TextBox 5"/>
          <p:cNvSpPr txBox="1"/>
          <p:nvPr/>
        </p:nvSpPr>
        <p:spPr>
          <a:xfrm>
            <a:off x="4343400" y="2590800"/>
            <a:ext cx="4800600" cy="646331"/>
          </a:xfrm>
          <a:prstGeom prst="rect">
            <a:avLst/>
          </a:prstGeom>
          <a:solidFill>
            <a:schemeClr val="bg1"/>
          </a:solidFill>
        </p:spPr>
        <p:txBody>
          <a:bodyPr wrap="square" rtlCol="0">
            <a:spAutoFit/>
          </a:bodyPr>
          <a:lstStyle/>
          <a:p>
            <a:r>
              <a:rPr lang="en-US" smtClean="0"/>
              <a:t>We need to get our code (i.e., malicious code) into the memory of the running program first.</a:t>
            </a:r>
            <a:endParaRPr lang="en-US"/>
          </a:p>
        </p:txBody>
      </p:sp>
    </p:spTree>
    <p:extLst>
      <p:ext uri="{BB962C8B-B14F-4D97-AF65-F5344CB8AC3E}">
        <p14:creationId xmlns:p14="http://schemas.microsoft.com/office/powerpoint/2010/main" val="2155327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1000" y="1143000"/>
          <a:ext cx="2667000" cy="48742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tblGrid>
              <a:tr h="1447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a:txBody>
                    <a:bodyPr/>
                    <a:lstStyle/>
                    <a:p>
                      <a:r>
                        <a:rPr lang="en-US" smtClean="0"/>
                        <a:t>Arguments</a:t>
                      </a:r>
                      <a:r>
                        <a:rPr lang="en-US" baseline="0" smtClean="0"/>
                        <a:t>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457200">
                <a:tc>
                  <a:txBody>
                    <a:bodyPr/>
                    <a:lstStyle/>
                    <a:p>
                      <a:r>
                        <a:rPr lang="en-US" smtClean="0"/>
                        <a:t>Return address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7200">
                <a:tc>
                  <a:txBody>
                    <a:bodyPr/>
                    <a:lstStyle/>
                    <a:p>
                      <a:r>
                        <a:rPr lang="en-US" smtClean="0"/>
                        <a:t>Previous Frame Pointer</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13740">
                <a:tc>
                  <a:txBody>
                    <a:bodyPr/>
                    <a:lstStyle/>
                    <a:p>
                      <a:r>
                        <a:rPr lang="en-US" smtClean="0"/>
                        <a:t>Buffer[99]</a:t>
                      </a:r>
                    </a:p>
                    <a:p>
                      <a:r>
                        <a:rPr lang="en-US" smtClean="0"/>
                        <a:t>….</a:t>
                      </a:r>
                    </a:p>
                    <a:p>
                      <a:r>
                        <a:rPr lang="en-US" smtClean="0"/>
                        <a:t>….</a:t>
                      </a:r>
                    </a:p>
                    <a:p>
                      <a:r>
                        <a:rPr lang="en-US" smtClean="0"/>
                        <a:t>Buffer[0]</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4"/>
                  </a:ext>
                </a:extLst>
              </a:tr>
              <a:tr h="7137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3886200" y="1524000"/>
          <a:ext cx="1752600" cy="33528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tblGrid>
              <a:tr h="762000">
                <a:tc>
                  <a:txBody>
                    <a:bodyPr/>
                    <a:lstStyle/>
                    <a:p>
                      <a:r>
                        <a:rPr lang="en-US" smtClean="0">
                          <a:solidFill>
                            <a:schemeClr val="tx1"/>
                          </a:solidFill>
                        </a:rPr>
                        <a:t>Malicious code</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914400">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000">
                <a:tc>
                  <a:txBody>
                    <a:bodyPr/>
                    <a:lstStyle/>
                    <a:p>
                      <a:r>
                        <a:rPr lang="en-US" smtClean="0">
                          <a:solidFill>
                            <a:schemeClr val="tx1"/>
                          </a:solidFill>
                        </a:rPr>
                        <a:t>New address</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2"/>
                  </a:ext>
                </a:extLst>
              </a:tr>
              <a:tr h="1295400">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Cross 5"/>
          <p:cNvSpPr/>
          <p:nvPr/>
        </p:nvSpPr>
        <p:spPr>
          <a:xfrm>
            <a:off x="3200400" y="3200400"/>
            <a:ext cx="381000" cy="3810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nvPr>
        </p:nvGraphicFramePr>
        <p:xfrm>
          <a:off x="6477000" y="888999"/>
          <a:ext cx="2057400" cy="5374006"/>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tblGrid>
              <a:tr h="35427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51237">
                <a:tc>
                  <a:txBody>
                    <a:bodyPr/>
                    <a:lstStyle/>
                    <a:p>
                      <a:r>
                        <a:rPr lang="en-US" smtClean="0"/>
                        <a:t>Malicious code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1"/>
                  </a:ext>
                </a:extLst>
              </a:tr>
              <a:tr h="1094404">
                <a:tc>
                  <a:txBody>
                    <a:bodyPr/>
                    <a:lstStyle/>
                    <a:p>
                      <a:pPr algn="ctr"/>
                      <a:r>
                        <a:rPr lang="en-US" smtClean="0"/>
                        <a:t>(Overwrite)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200">
                <a:tc>
                  <a:txBody>
                    <a:bodyPr/>
                    <a:lstStyle/>
                    <a:p>
                      <a:pPr algn="ctr"/>
                      <a:r>
                        <a:rPr lang="en-US" smtClean="0"/>
                        <a:t>New return address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57200">
                <a:tc>
                  <a:txBody>
                    <a:bodyPr/>
                    <a:lstStyle/>
                    <a:p>
                      <a:pPr algn="ctr"/>
                      <a:r>
                        <a:rPr lang="en-US" smtClean="0"/>
                        <a:t>(Overwrite)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547235">
                <a:tc>
                  <a:txBody>
                    <a:bodyPr/>
                    <a:lstStyle/>
                    <a:p>
                      <a:pPr algn="ctr"/>
                      <a:r>
                        <a:rPr lang="en-US" smtClean="0"/>
                        <a:t>(Overwrite)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0097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8" name="Right Arrow 7"/>
          <p:cNvSpPr/>
          <p:nvPr/>
        </p:nvSpPr>
        <p:spPr>
          <a:xfrm>
            <a:off x="5791200" y="32004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8686800" y="41148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urved Left Arrow 12"/>
          <p:cNvSpPr/>
          <p:nvPr/>
        </p:nvSpPr>
        <p:spPr>
          <a:xfrm flipV="1">
            <a:off x="8660989" y="2095500"/>
            <a:ext cx="369939" cy="1409700"/>
          </a:xfrm>
          <a:prstGeom prst="curvedLeftArrow">
            <a:avLst>
              <a:gd name="adj1" fmla="val 25000"/>
              <a:gd name="adj2" fmla="val 50000"/>
              <a:gd name="adj3" fmla="val 13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8610600" y="4114800"/>
            <a:ext cx="609600" cy="369332"/>
          </a:xfrm>
          <a:prstGeom prst="rect">
            <a:avLst/>
          </a:prstGeom>
          <a:noFill/>
        </p:spPr>
        <p:txBody>
          <a:bodyPr wrap="square" rtlCol="0">
            <a:spAutoFit/>
          </a:bodyPr>
          <a:lstStyle/>
          <a:p>
            <a:r>
              <a:rPr lang="en-US" smtClean="0"/>
              <a:t>ebp</a:t>
            </a:r>
            <a:endParaRPr lang="en-US"/>
          </a:p>
        </p:txBody>
      </p:sp>
      <p:sp>
        <p:nvSpPr>
          <p:cNvPr id="15" name="TextBox 14"/>
          <p:cNvSpPr txBox="1"/>
          <p:nvPr/>
        </p:nvSpPr>
        <p:spPr>
          <a:xfrm>
            <a:off x="3886200" y="5105400"/>
            <a:ext cx="1752600" cy="381000"/>
          </a:xfrm>
          <a:prstGeom prst="rect">
            <a:avLst/>
          </a:prstGeom>
          <a:noFill/>
        </p:spPr>
        <p:txBody>
          <a:bodyPr wrap="square" rtlCol="0">
            <a:spAutoFit/>
          </a:bodyPr>
          <a:lstStyle/>
          <a:p>
            <a:pPr algn="ctr"/>
            <a:r>
              <a:rPr lang="en-US" smtClean="0"/>
              <a:t>badfile</a:t>
            </a:r>
            <a:endParaRPr lang="en-US"/>
          </a:p>
        </p:txBody>
      </p:sp>
      <p:sp>
        <p:nvSpPr>
          <p:cNvPr id="16" name="TextBox 15"/>
          <p:cNvSpPr txBox="1"/>
          <p:nvPr/>
        </p:nvSpPr>
        <p:spPr>
          <a:xfrm>
            <a:off x="228600" y="457200"/>
            <a:ext cx="2971800" cy="369332"/>
          </a:xfrm>
          <a:prstGeom prst="rect">
            <a:avLst/>
          </a:prstGeom>
          <a:noFill/>
        </p:spPr>
        <p:txBody>
          <a:bodyPr wrap="square" rtlCol="0">
            <a:spAutoFit/>
          </a:bodyPr>
          <a:lstStyle/>
          <a:p>
            <a:r>
              <a:rPr lang="en-US" smtClean="0"/>
              <a:t>Stack before the buffer copy</a:t>
            </a:r>
            <a:endParaRPr lang="en-US"/>
          </a:p>
        </p:txBody>
      </p:sp>
      <p:sp>
        <p:nvSpPr>
          <p:cNvPr id="17" name="TextBox 16"/>
          <p:cNvSpPr txBox="1"/>
          <p:nvPr/>
        </p:nvSpPr>
        <p:spPr>
          <a:xfrm>
            <a:off x="5829300" y="457200"/>
            <a:ext cx="2971800" cy="369332"/>
          </a:xfrm>
          <a:prstGeom prst="rect">
            <a:avLst/>
          </a:prstGeom>
          <a:noFill/>
        </p:spPr>
        <p:txBody>
          <a:bodyPr wrap="square" rtlCol="0">
            <a:spAutoFit/>
          </a:bodyPr>
          <a:lstStyle/>
          <a:p>
            <a:r>
              <a:rPr lang="en-US" smtClean="0"/>
              <a:t>Stack after the buffer copy</a:t>
            </a:r>
            <a:endParaRPr lang="en-US"/>
          </a:p>
        </p:txBody>
      </p:sp>
      <p:sp>
        <p:nvSpPr>
          <p:cNvPr id="18" name="TextBox 17"/>
          <p:cNvSpPr txBox="1"/>
          <p:nvPr/>
        </p:nvSpPr>
        <p:spPr>
          <a:xfrm>
            <a:off x="1619250" y="6279403"/>
            <a:ext cx="6286500" cy="400110"/>
          </a:xfrm>
          <a:prstGeom prst="rect">
            <a:avLst/>
          </a:prstGeom>
          <a:noFill/>
        </p:spPr>
        <p:txBody>
          <a:bodyPr wrap="square" rtlCol="0">
            <a:spAutoFit/>
          </a:bodyPr>
          <a:lstStyle/>
          <a:p>
            <a:pPr algn="ctr"/>
            <a:r>
              <a:rPr lang="en-US" sz="2000" b="1" smtClean="0"/>
              <a:t>Insert and jump to malicious code</a:t>
            </a:r>
            <a:endParaRPr lang="en-US" sz="2000" b="1"/>
          </a:p>
        </p:txBody>
      </p:sp>
    </p:spTree>
    <p:extLst>
      <p:ext uri="{BB962C8B-B14F-4D97-AF65-F5344CB8AC3E}">
        <p14:creationId xmlns:p14="http://schemas.microsoft.com/office/powerpoint/2010/main" val="2894524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219483"/>
            <a:ext cx="8382000" cy="6304410"/>
          </a:xfrm>
          <a:prstGeom prst="rect">
            <a:avLst/>
          </a:prstGeom>
        </p:spPr>
      </p:pic>
    </p:spTree>
    <p:extLst>
      <p:ext uri="{BB962C8B-B14F-4D97-AF65-F5344CB8AC3E}">
        <p14:creationId xmlns:p14="http://schemas.microsoft.com/office/powerpoint/2010/main" val="23040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Countermeasures </a:t>
            </a:r>
            <a:endParaRPr lang="en-US"/>
          </a:p>
        </p:txBody>
      </p:sp>
      <p:sp>
        <p:nvSpPr>
          <p:cNvPr id="3" name="Content Placeholder 2"/>
          <p:cNvSpPr>
            <a:spLocks noGrp="1"/>
          </p:cNvSpPr>
          <p:nvPr>
            <p:ph idx="1"/>
          </p:nvPr>
        </p:nvSpPr>
        <p:spPr/>
        <p:txBody>
          <a:bodyPr/>
          <a:lstStyle/>
          <a:p>
            <a:r>
              <a:rPr lang="en-US" smtClean="0"/>
              <a:t>Safer function</a:t>
            </a:r>
          </a:p>
          <a:p>
            <a:r>
              <a:rPr lang="en-US" smtClean="0"/>
              <a:t>Safer dynamic link library</a:t>
            </a:r>
          </a:p>
          <a:p>
            <a:r>
              <a:rPr lang="en-US" smtClean="0"/>
              <a:t>Program static analyzer</a:t>
            </a:r>
          </a:p>
          <a:p>
            <a:r>
              <a:rPr lang="en-US" smtClean="0"/>
              <a:t>Programming language</a:t>
            </a:r>
          </a:p>
          <a:p>
            <a:r>
              <a:rPr lang="en-US" smtClean="0"/>
              <a:t>Compiler </a:t>
            </a:r>
          </a:p>
          <a:p>
            <a:r>
              <a:rPr lang="en-US" smtClean="0"/>
              <a:t>Operating system</a:t>
            </a:r>
          </a:p>
          <a:p>
            <a:r>
              <a:rPr lang="en-US" smtClean="0"/>
              <a:t>Hardware architecture</a:t>
            </a:r>
            <a:endParaRPr lang="en-US"/>
          </a:p>
        </p:txBody>
      </p:sp>
    </p:spTree>
    <p:extLst>
      <p:ext uri="{BB962C8B-B14F-4D97-AF65-F5344CB8AC3E}">
        <p14:creationId xmlns:p14="http://schemas.microsoft.com/office/powerpoint/2010/main" val="26262168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6719" y="228600"/>
            <a:ext cx="8264472" cy="6172200"/>
          </a:xfrm>
          <a:prstGeom prst="rect">
            <a:avLst/>
          </a:prstGeom>
        </p:spPr>
      </p:pic>
    </p:spTree>
    <p:extLst>
      <p:ext uri="{BB962C8B-B14F-4D97-AF65-F5344CB8AC3E}">
        <p14:creationId xmlns:p14="http://schemas.microsoft.com/office/powerpoint/2010/main" val="3217800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5040" y="381000"/>
            <a:ext cx="8125559" cy="6059933"/>
          </a:xfrm>
          <a:prstGeom prst="rect">
            <a:avLst/>
          </a:prstGeom>
        </p:spPr>
      </p:pic>
    </p:spTree>
    <p:extLst>
      <p:ext uri="{BB962C8B-B14F-4D97-AF65-F5344CB8AC3E}">
        <p14:creationId xmlns:p14="http://schemas.microsoft.com/office/powerpoint/2010/main" val="2294183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145414"/>
            <a:ext cx="8475970" cy="6407786"/>
          </a:xfrm>
          <a:prstGeom prst="rect">
            <a:avLst/>
          </a:prstGeom>
        </p:spPr>
      </p:pic>
    </p:spTree>
    <p:extLst>
      <p:ext uri="{BB962C8B-B14F-4D97-AF65-F5344CB8AC3E}">
        <p14:creationId xmlns:p14="http://schemas.microsoft.com/office/powerpoint/2010/main" val="2093627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8229600" cy="1600200"/>
          </a:xfrm>
        </p:spPr>
        <p:txBody>
          <a:bodyPr/>
          <a:lstStyle/>
          <a:p>
            <a:pPr marL="0" indent="0" algn="ctr">
              <a:buNone/>
            </a:pPr>
            <a:r>
              <a:rPr lang="en-US" dirty="0">
                <a:solidFill>
                  <a:srgbClr val="7030A0"/>
                </a:solidFill>
              </a:rPr>
              <a:t>Buffer overflows, if undetected, can cause your program to crash or produce unexpected results.</a:t>
            </a:r>
          </a:p>
        </p:txBody>
      </p:sp>
    </p:spTree>
    <p:extLst>
      <p:ext uri="{BB962C8B-B14F-4D97-AF65-F5344CB8AC3E}">
        <p14:creationId xmlns:p14="http://schemas.microsoft.com/office/powerpoint/2010/main" val="3496062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 Buffer Overflow</a:t>
            </a:r>
            <a:endParaRPr lang="en-US" dirty="0"/>
          </a:p>
        </p:txBody>
      </p:sp>
      <p:sp>
        <p:nvSpPr>
          <p:cNvPr id="5" name="Content Placeholder 4"/>
          <p:cNvSpPr>
            <a:spLocks noGrp="1"/>
          </p:cNvSpPr>
          <p:nvPr>
            <p:ph idx="1"/>
          </p:nvPr>
        </p:nvSpPr>
        <p:spPr>
          <a:xfrm>
            <a:off x="228600" y="4555156"/>
            <a:ext cx="4038600" cy="1447800"/>
          </a:xfrm>
        </p:spPr>
        <p:txBody>
          <a:bodyPr>
            <a:normAutofit/>
          </a:bodyPr>
          <a:lstStyle/>
          <a:p>
            <a:r>
              <a:rPr lang="en-US" dirty="0" smtClean="0"/>
              <a:t>Learning objectives:</a:t>
            </a:r>
          </a:p>
          <a:p>
            <a:pPr marL="457200" lvl="1" indent="0">
              <a:buNone/>
            </a:pPr>
            <a:r>
              <a:rPr lang="en-US" sz="2200" i="1" dirty="0" smtClean="0">
                <a:solidFill>
                  <a:srgbClr val="7030A0"/>
                </a:solidFill>
              </a:rPr>
              <a:t>This lab aims to understand buffer overflow</a:t>
            </a:r>
            <a:endParaRPr lang="en-US" sz="3200" dirty="0"/>
          </a:p>
          <a:p>
            <a:pPr marL="457200" lvl="1" indent="0">
              <a:buNone/>
            </a:pPr>
            <a:endParaRPr lang="en-US" sz="2200" i="1" dirty="0" smtClean="0">
              <a:solidFill>
                <a:srgbClr val="7030A0"/>
              </a:solidFill>
            </a:endParaRPr>
          </a:p>
          <a:p>
            <a:endParaRPr lang="en-US" dirty="0"/>
          </a:p>
        </p:txBody>
      </p:sp>
      <p:sp>
        <p:nvSpPr>
          <p:cNvPr id="8" name="Rectangle 7"/>
          <p:cNvSpPr/>
          <p:nvPr/>
        </p:nvSpPr>
        <p:spPr>
          <a:xfrm>
            <a:off x="4343400" y="1676400"/>
            <a:ext cx="4572000" cy="646331"/>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en-US" dirty="0">
                <a:solidFill>
                  <a:srgbClr val="002060"/>
                </a:solidFill>
              </a:rPr>
              <a:t>https://seedsecuritylabs.org/Labs_16.04/Software/Buffer_Overflow/</a:t>
            </a:r>
          </a:p>
        </p:txBody>
      </p:sp>
      <p:pic>
        <p:nvPicPr>
          <p:cNvPr id="9" name="Picture 8"/>
          <p:cNvPicPr>
            <a:picLocks noChangeAspect="1"/>
          </p:cNvPicPr>
          <p:nvPr/>
        </p:nvPicPr>
        <p:blipFill>
          <a:blip r:embed="rId2"/>
          <a:stretch>
            <a:fillRect/>
          </a:stretch>
        </p:blipFill>
        <p:spPr>
          <a:xfrm>
            <a:off x="4572000" y="2438400"/>
            <a:ext cx="3733800" cy="4233512"/>
          </a:xfrm>
          <a:prstGeom prst="rect">
            <a:avLst/>
          </a:prstGeom>
        </p:spPr>
      </p:pic>
    </p:spTree>
    <p:extLst>
      <p:ext uri="{BB962C8B-B14F-4D97-AF65-F5344CB8AC3E}">
        <p14:creationId xmlns:p14="http://schemas.microsoft.com/office/powerpoint/2010/main" val="1322083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58200" cy="4525963"/>
          </a:xfrm>
        </p:spPr>
        <p:txBody>
          <a:bodyPr>
            <a:normAutofit/>
          </a:bodyPr>
          <a:lstStyle/>
          <a:p>
            <a:pPr>
              <a:spcAft>
                <a:spcPts val="600"/>
              </a:spcAft>
            </a:pPr>
            <a:r>
              <a:rPr lang="en-US" sz="2800" b="1" dirty="0" smtClean="0"/>
              <a:t>The severity of software vulnerabilities advances at an exponential rate</a:t>
            </a:r>
            <a:r>
              <a:rPr lang="en-US" sz="2800" dirty="0" smtClean="0"/>
              <a:t>. Of course, </a:t>
            </a:r>
            <a:r>
              <a:rPr lang="en-US" sz="2800" dirty="0" smtClean="0">
                <a:solidFill>
                  <a:srgbClr val="C00000"/>
                </a:solidFill>
              </a:rPr>
              <a:t>all systems include vulnerabilities</a:t>
            </a:r>
            <a:r>
              <a:rPr lang="en-US" sz="2800" dirty="0" smtClean="0"/>
              <a:t>. The thing is whether or not they’re exploited to cause damage.</a:t>
            </a:r>
          </a:p>
          <a:p>
            <a:pPr>
              <a:spcAft>
                <a:spcPts val="600"/>
              </a:spcAft>
            </a:pPr>
            <a:r>
              <a:rPr lang="en-US" sz="2800" b="1" dirty="0" smtClean="0"/>
              <a:t>Examples: </a:t>
            </a:r>
          </a:p>
          <a:p>
            <a:pPr lvl="1">
              <a:spcAft>
                <a:spcPts val="600"/>
              </a:spcAft>
            </a:pPr>
            <a:r>
              <a:rPr lang="en-US" sz="2400" dirty="0" smtClean="0"/>
              <a:t>Software: </a:t>
            </a:r>
            <a:r>
              <a:rPr lang="en-US" sz="2400" i="1" dirty="0" smtClean="0">
                <a:solidFill>
                  <a:schemeClr val="accent6">
                    <a:lumMod val="50000"/>
                  </a:schemeClr>
                </a:solidFill>
              </a:rPr>
              <a:t>does not check input data </a:t>
            </a:r>
            <a:r>
              <a:rPr lang="en-US" sz="2400" i="1" dirty="0" smtClean="0">
                <a:solidFill>
                  <a:schemeClr val="accent6">
                    <a:lumMod val="50000"/>
                  </a:schemeClr>
                </a:solidFill>
                <a:sym typeface="Wingdings" panose="05000000000000000000" pitchFamily="2" charset="2"/>
              </a:rPr>
              <a:t> let in malicious code</a:t>
            </a:r>
          </a:p>
          <a:p>
            <a:pPr lvl="1">
              <a:spcAft>
                <a:spcPts val="600"/>
              </a:spcAft>
            </a:pPr>
            <a:r>
              <a:rPr lang="en-US" sz="2400" dirty="0" smtClean="0">
                <a:sym typeface="Wingdings" panose="05000000000000000000" pitchFamily="2" charset="2"/>
              </a:rPr>
              <a:t>Database or </a:t>
            </a:r>
            <a:r>
              <a:rPr lang="en-US" sz="2400" dirty="0" err="1" smtClean="0">
                <a:sym typeface="Wingdings" panose="05000000000000000000" pitchFamily="2" charset="2"/>
              </a:rPr>
              <a:t>Wifi</a:t>
            </a:r>
            <a:r>
              <a:rPr lang="en-US" sz="2400" dirty="0" smtClean="0">
                <a:sym typeface="Wingdings" panose="05000000000000000000" pitchFamily="2" charset="2"/>
              </a:rPr>
              <a:t> router left configured with </a:t>
            </a:r>
            <a:r>
              <a:rPr lang="en-US" sz="2400" i="1" dirty="0" smtClean="0">
                <a:solidFill>
                  <a:schemeClr val="accent6">
                    <a:lumMod val="50000"/>
                  </a:schemeClr>
                </a:solidFill>
                <a:sym typeface="Wingdings" panose="05000000000000000000" pitchFamily="2" charset="2"/>
              </a:rPr>
              <a:t>known default passwords</a:t>
            </a:r>
          </a:p>
          <a:p>
            <a:pPr lvl="1">
              <a:spcAft>
                <a:spcPts val="600"/>
              </a:spcAft>
            </a:pPr>
            <a:r>
              <a:rPr lang="en-US" sz="2400" dirty="0" smtClean="0">
                <a:sym typeface="Wingdings" panose="05000000000000000000" pitchFamily="2" charset="2"/>
              </a:rPr>
              <a:t>Policy: </a:t>
            </a:r>
            <a:r>
              <a:rPr lang="en-US" sz="2400" i="1" dirty="0" smtClean="0">
                <a:solidFill>
                  <a:schemeClr val="accent6">
                    <a:lumMod val="50000"/>
                  </a:schemeClr>
                </a:solidFill>
                <a:sym typeface="Wingdings" panose="05000000000000000000" pitchFamily="2" charset="2"/>
              </a:rPr>
              <a:t>not restrict enough</a:t>
            </a:r>
            <a:endParaRPr lang="en-US" sz="2400" i="1" dirty="0">
              <a:solidFill>
                <a:schemeClr val="accent6">
                  <a:lumMod val="50000"/>
                </a:schemeClr>
              </a:solidFill>
            </a:endParaRPr>
          </a:p>
        </p:txBody>
      </p:sp>
      <p:sp>
        <p:nvSpPr>
          <p:cNvPr id="2" name="Title 1"/>
          <p:cNvSpPr>
            <a:spLocks noGrp="1"/>
          </p:cNvSpPr>
          <p:nvPr>
            <p:ph type="title"/>
          </p:nvPr>
        </p:nvSpPr>
        <p:spPr/>
        <p:txBody>
          <a:bodyPr/>
          <a:lstStyle/>
          <a:p>
            <a:r>
              <a:rPr lang="en-US" b="1" dirty="0" smtClean="0">
                <a:solidFill>
                  <a:srgbClr val="002060"/>
                </a:solidFill>
              </a:rPr>
              <a:t>Software Vulnerabilities</a:t>
            </a:r>
            <a:endParaRPr lang="en-US" b="1" dirty="0">
              <a:solidFill>
                <a:srgbClr val="002060"/>
              </a:solidFill>
            </a:endParaRPr>
          </a:p>
        </p:txBody>
      </p:sp>
    </p:spTree>
    <p:extLst>
      <p:ext uri="{BB962C8B-B14F-4D97-AF65-F5344CB8AC3E}">
        <p14:creationId xmlns:p14="http://schemas.microsoft.com/office/powerpoint/2010/main" val="39974284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Lab1. Buffer </a:t>
            </a:r>
            <a:r>
              <a:rPr lang="en-US" dirty="0" smtClean="0"/>
              <a:t>Overflow (cont.)</a:t>
            </a:r>
            <a:endParaRPr lang="en-US" dirty="0"/>
          </a:p>
        </p:txBody>
      </p:sp>
      <p:sp>
        <p:nvSpPr>
          <p:cNvPr id="3" name="Content Placeholder 2"/>
          <p:cNvSpPr>
            <a:spLocks noGrp="1"/>
          </p:cNvSpPr>
          <p:nvPr>
            <p:ph idx="1"/>
          </p:nvPr>
        </p:nvSpPr>
        <p:spPr>
          <a:xfrm>
            <a:off x="152400" y="1600200"/>
            <a:ext cx="8915400" cy="5029200"/>
          </a:xfrm>
        </p:spPr>
        <p:txBody>
          <a:bodyPr>
            <a:normAutofit/>
          </a:bodyPr>
          <a:lstStyle/>
          <a:p>
            <a:pPr marL="0" indent="0">
              <a:buNone/>
            </a:pPr>
            <a:r>
              <a:rPr lang="en-US" dirty="0" smtClean="0"/>
              <a:t>Task 1. Turning off countermeasures</a:t>
            </a:r>
          </a:p>
          <a:p>
            <a:pPr lvl="1"/>
            <a:r>
              <a:rPr lang="en-US" dirty="0"/>
              <a:t>Address Space </a:t>
            </a:r>
            <a:r>
              <a:rPr lang="en-US" dirty="0" smtClean="0"/>
              <a:t>Randomization</a:t>
            </a:r>
          </a:p>
          <a:p>
            <a:pPr lvl="2"/>
            <a:r>
              <a:rPr lang="en-US" dirty="0"/>
              <a:t>$ </a:t>
            </a:r>
            <a:r>
              <a:rPr lang="en-US" dirty="0" err="1"/>
              <a:t>sudo</a:t>
            </a:r>
            <a:r>
              <a:rPr lang="en-US" dirty="0"/>
              <a:t> </a:t>
            </a:r>
            <a:r>
              <a:rPr lang="en-US" dirty="0" err="1"/>
              <a:t>sysctl</a:t>
            </a:r>
            <a:r>
              <a:rPr lang="en-US" dirty="0"/>
              <a:t> -w </a:t>
            </a:r>
            <a:r>
              <a:rPr lang="en-US" dirty="0" err="1" smtClean="0"/>
              <a:t>kernel.randomize_va_space</a:t>
            </a:r>
            <a:r>
              <a:rPr lang="en-US" dirty="0" smtClean="0"/>
              <a:t>=0</a:t>
            </a:r>
          </a:p>
          <a:p>
            <a:pPr lvl="1"/>
            <a:r>
              <a:rPr lang="en-US" dirty="0"/>
              <a:t>The </a:t>
            </a:r>
            <a:r>
              <a:rPr lang="en-US" dirty="0" err="1"/>
              <a:t>StackGuard</a:t>
            </a:r>
            <a:r>
              <a:rPr lang="en-US" dirty="0"/>
              <a:t> Protection </a:t>
            </a:r>
            <a:r>
              <a:rPr lang="en-US" dirty="0" smtClean="0"/>
              <a:t>Scheme</a:t>
            </a:r>
          </a:p>
          <a:p>
            <a:pPr lvl="2"/>
            <a:r>
              <a:rPr lang="en-US" dirty="0"/>
              <a:t>$ </a:t>
            </a:r>
            <a:r>
              <a:rPr lang="en-US" dirty="0" err="1"/>
              <a:t>gcc</a:t>
            </a:r>
            <a:r>
              <a:rPr lang="en-US" dirty="0"/>
              <a:t> -</a:t>
            </a:r>
            <a:r>
              <a:rPr lang="en-US" dirty="0" err="1"/>
              <a:t>fno</a:t>
            </a:r>
            <a:r>
              <a:rPr lang="en-US" dirty="0"/>
              <a:t>-stack-protector </a:t>
            </a:r>
            <a:r>
              <a:rPr lang="en-US" dirty="0" err="1" smtClean="0"/>
              <a:t>example.c</a:t>
            </a:r>
            <a:endParaRPr lang="en-US" dirty="0" smtClean="0"/>
          </a:p>
          <a:p>
            <a:pPr lvl="1"/>
            <a:r>
              <a:rPr lang="en-US" dirty="0"/>
              <a:t>Non-Executable </a:t>
            </a:r>
            <a:r>
              <a:rPr lang="en-US" dirty="0" smtClean="0"/>
              <a:t>Stack</a:t>
            </a:r>
          </a:p>
          <a:p>
            <a:pPr lvl="2"/>
            <a:r>
              <a:rPr lang="en-US" dirty="0"/>
              <a:t>For executable stack: $ </a:t>
            </a:r>
            <a:r>
              <a:rPr lang="en-US" dirty="0" err="1"/>
              <a:t>gcc</a:t>
            </a:r>
            <a:r>
              <a:rPr lang="en-US" dirty="0"/>
              <a:t> -z </a:t>
            </a:r>
            <a:r>
              <a:rPr lang="en-US" dirty="0" err="1"/>
              <a:t>execstack</a:t>
            </a:r>
            <a:r>
              <a:rPr lang="en-US" dirty="0"/>
              <a:t> -o test </a:t>
            </a:r>
            <a:r>
              <a:rPr lang="en-US" dirty="0" err="1"/>
              <a:t>test.c</a:t>
            </a:r>
            <a:r>
              <a:rPr lang="en-US" dirty="0"/>
              <a:t> </a:t>
            </a:r>
            <a:endParaRPr lang="en-US" dirty="0" smtClean="0"/>
          </a:p>
          <a:p>
            <a:pPr lvl="2"/>
            <a:r>
              <a:rPr lang="en-US" dirty="0" smtClean="0"/>
              <a:t>For </a:t>
            </a:r>
            <a:r>
              <a:rPr lang="en-US" dirty="0"/>
              <a:t>non-executable stack: $ </a:t>
            </a:r>
            <a:r>
              <a:rPr lang="en-US" dirty="0" err="1"/>
              <a:t>gcc</a:t>
            </a:r>
            <a:r>
              <a:rPr lang="en-US" dirty="0"/>
              <a:t> -z </a:t>
            </a:r>
            <a:r>
              <a:rPr lang="en-US" dirty="0" err="1"/>
              <a:t>noexecstack</a:t>
            </a:r>
            <a:r>
              <a:rPr lang="en-US" dirty="0"/>
              <a:t> -o test </a:t>
            </a:r>
            <a:r>
              <a:rPr lang="en-US" dirty="0" err="1" smtClean="0"/>
              <a:t>test.c</a:t>
            </a:r>
            <a:endParaRPr lang="en-US" dirty="0" smtClean="0"/>
          </a:p>
          <a:p>
            <a:pPr lvl="1"/>
            <a:r>
              <a:rPr lang="en-US" dirty="0"/>
              <a:t>Configuring /bin/</a:t>
            </a:r>
            <a:r>
              <a:rPr lang="en-US" dirty="0" err="1"/>
              <a:t>sh</a:t>
            </a:r>
            <a:r>
              <a:rPr lang="en-US" dirty="0"/>
              <a:t> (Ubuntu 16.04 VM only</a:t>
            </a:r>
            <a:r>
              <a:rPr lang="en-US" dirty="0" smtClean="0"/>
              <a:t>)</a:t>
            </a:r>
          </a:p>
          <a:p>
            <a:pPr lvl="2"/>
            <a:r>
              <a:rPr lang="de-DE" dirty="0"/>
              <a:t>$ sudo ln -sf /bin/zsh /bin/sh</a:t>
            </a:r>
            <a:endParaRPr lang="en-US" dirty="0"/>
          </a:p>
        </p:txBody>
      </p:sp>
    </p:spTree>
    <p:extLst>
      <p:ext uri="{BB962C8B-B14F-4D97-AF65-F5344CB8AC3E}">
        <p14:creationId xmlns:p14="http://schemas.microsoft.com/office/powerpoint/2010/main" val="2576998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Security </a:t>
            </a:r>
            <a:endParaRPr lang="en-US" dirty="0"/>
          </a:p>
        </p:txBody>
      </p:sp>
      <p:sp>
        <p:nvSpPr>
          <p:cNvPr id="3" name="Content Placeholder 2"/>
          <p:cNvSpPr>
            <a:spLocks noGrp="1"/>
          </p:cNvSpPr>
          <p:nvPr>
            <p:ph idx="1"/>
          </p:nvPr>
        </p:nvSpPr>
        <p:spPr/>
        <p:txBody>
          <a:bodyPr/>
          <a:lstStyle/>
          <a:p>
            <a:pPr marL="914400" lvl="1" indent="-514350">
              <a:buFont typeface="Wingdings" panose="05000000000000000000" pitchFamily="2" charset="2"/>
              <a:buChar char="§"/>
            </a:pPr>
            <a:r>
              <a:rPr lang="de-DE" dirty="0"/>
              <a:t>OS Security Functions (Seperation, Memory Protection, Authentication, Authorization)</a:t>
            </a:r>
            <a:endParaRPr lang="en-US" dirty="0"/>
          </a:p>
          <a:p>
            <a:pPr marL="914400" lvl="1" indent="-514350">
              <a:buFont typeface="Wingdings" panose="05000000000000000000" pitchFamily="2" charset="2"/>
              <a:buChar char="§"/>
            </a:pPr>
            <a:r>
              <a:rPr lang="de-DE" dirty="0"/>
              <a:t>OS and Resource Protection</a:t>
            </a:r>
            <a:endParaRPr lang="en-US" dirty="0"/>
          </a:p>
          <a:p>
            <a:pPr marL="914400" lvl="1" indent="-514350">
              <a:buFont typeface="Wingdings" panose="05000000000000000000" pitchFamily="2" charset="2"/>
              <a:buChar char="§"/>
            </a:pPr>
            <a:r>
              <a:rPr lang="de-DE" dirty="0"/>
              <a:t>Trusted Operating System (MAC, DAC, Trusted Path, TCB)</a:t>
            </a:r>
            <a:endParaRPr lang="en-US" dirty="0"/>
          </a:p>
        </p:txBody>
      </p:sp>
    </p:spTree>
    <p:extLst>
      <p:ext uri="{BB962C8B-B14F-4D97-AF65-F5344CB8AC3E}">
        <p14:creationId xmlns:p14="http://schemas.microsoft.com/office/powerpoint/2010/main" val="11547532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 y="4406541"/>
            <a:ext cx="34480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b="1"/>
              <a:t>What does </a:t>
            </a:r>
            <a:r>
              <a:rPr lang="en-US" b="1" i="1"/>
              <a:t>Operating System Security (OS Security)</a:t>
            </a:r>
            <a:r>
              <a:rPr lang="en-US" b="1"/>
              <a:t> mean</a:t>
            </a:r>
            <a:r>
              <a:rPr lang="en-US" b="1" smtClean="0"/>
              <a:t>?</a:t>
            </a:r>
            <a:endParaRPr lang="en-US"/>
          </a:p>
        </p:txBody>
      </p:sp>
      <p:sp>
        <p:nvSpPr>
          <p:cNvPr id="3" name="Content Placeholder 2"/>
          <p:cNvSpPr>
            <a:spLocks noGrp="1"/>
          </p:cNvSpPr>
          <p:nvPr>
            <p:ph idx="1"/>
          </p:nvPr>
        </p:nvSpPr>
        <p:spPr>
          <a:xfrm>
            <a:off x="3124199" y="1958411"/>
            <a:ext cx="5997677" cy="4525963"/>
          </a:xfrm>
        </p:spPr>
        <p:txBody>
          <a:bodyPr>
            <a:normAutofit fontScale="92500" lnSpcReduction="10000"/>
          </a:bodyPr>
          <a:lstStyle/>
          <a:p>
            <a:pPr>
              <a:buFont typeface="Wingdings" pitchFamily="2" charset="2"/>
              <a:buChar char="ü"/>
            </a:pPr>
            <a:r>
              <a:rPr lang="en-US"/>
              <a:t>Operating system security (OS security) is the process of ensuring OS integrity, confidentiality and availability</a:t>
            </a:r>
            <a:r>
              <a:rPr lang="en-US" smtClean="0"/>
              <a:t>.</a:t>
            </a:r>
          </a:p>
          <a:p>
            <a:pPr>
              <a:buFont typeface="Wingdings" pitchFamily="2" charset="2"/>
              <a:buChar char="ü"/>
            </a:pPr>
            <a:endParaRPr lang="en-US" smtClean="0"/>
          </a:p>
          <a:p>
            <a:pPr>
              <a:buFont typeface="Wingdings" pitchFamily="2" charset="2"/>
              <a:buChar char="ü"/>
            </a:pPr>
            <a:r>
              <a:rPr lang="en-US"/>
              <a:t>OS security encompasses many different techniques and methods which ensure safety from threats and attacks.</a:t>
            </a:r>
            <a:br>
              <a:rPr lang="en-US"/>
            </a:br>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431" y="22098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0807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What does </a:t>
            </a:r>
            <a:r>
              <a:rPr lang="en-US" b="1" i="1"/>
              <a:t>Operating System Security (OS Security)</a:t>
            </a:r>
            <a:r>
              <a:rPr lang="en-US" b="1"/>
              <a:t> mean</a:t>
            </a:r>
            <a:r>
              <a:rPr lang="en-US" b="1" smtClean="0"/>
              <a:t>? (cont.)</a:t>
            </a:r>
            <a:endParaRPr lang="en-US"/>
          </a:p>
        </p:txBody>
      </p:sp>
      <p:sp>
        <p:nvSpPr>
          <p:cNvPr id="3" name="Content Placeholder 2"/>
          <p:cNvSpPr>
            <a:spLocks noGrp="1"/>
          </p:cNvSpPr>
          <p:nvPr>
            <p:ph idx="1"/>
          </p:nvPr>
        </p:nvSpPr>
        <p:spPr>
          <a:xfrm>
            <a:off x="228600" y="2362200"/>
            <a:ext cx="4724400" cy="4144963"/>
          </a:xfrm>
        </p:spPr>
        <p:txBody>
          <a:bodyPr/>
          <a:lstStyle/>
          <a:p>
            <a:r>
              <a:rPr lang="en-US"/>
              <a:t>OS security allows different applications and programs to perform required tasks and stop unauthorized interference.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209800"/>
            <a:ext cx="3584486" cy="301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4309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What does </a:t>
            </a:r>
            <a:r>
              <a:rPr lang="en-US" b="1" i="1"/>
              <a:t>Operating System Security (OS Security)</a:t>
            </a:r>
            <a:r>
              <a:rPr lang="en-US" b="1"/>
              <a:t> mean? (cont.)</a:t>
            </a:r>
            <a:endParaRPr lang="en-US"/>
          </a:p>
        </p:txBody>
      </p:sp>
      <p:sp>
        <p:nvSpPr>
          <p:cNvPr id="3" name="Content Placeholder 2"/>
          <p:cNvSpPr>
            <a:spLocks noGrp="1"/>
          </p:cNvSpPr>
          <p:nvPr>
            <p:ph idx="1"/>
          </p:nvPr>
        </p:nvSpPr>
        <p:spPr>
          <a:xfrm>
            <a:off x="457200" y="1722437"/>
            <a:ext cx="8229600" cy="4525963"/>
          </a:xfrm>
        </p:spPr>
        <p:txBody>
          <a:bodyPr>
            <a:normAutofit fontScale="92500" lnSpcReduction="10000"/>
          </a:bodyPr>
          <a:lstStyle/>
          <a:p>
            <a:pPr marL="0" indent="0">
              <a:buNone/>
            </a:pPr>
            <a:r>
              <a:rPr lang="en-US"/>
              <a:t>OS security may be approached in many ways, including adherence to the following:</a:t>
            </a:r>
            <a:br>
              <a:rPr lang="en-US"/>
            </a:br>
            <a:endParaRPr lang="en-US"/>
          </a:p>
          <a:p>
            <a:pPr>
              <a:buFont typeface="Wingdings" pitchFamily="2" charset="2"/>
              <a:buChar char="ü"/>
            </a:pPr>
            <a:r>
              <a:rPr lang="en-US"/>
              <a:t>Performing regular OS patch updates</a:t>
            </a:r>
          </a:p>
          <a:p>
            <a:pPr>
              <a:buFont typeface="Wingdings" pitchFamily="2" charset="2"/>
              <a:buChar char="ü"/>
            </a:pPr>
            <a:r>
              <a:rPr lang="en-US"/>
              <a:t>Installing updated antivirus engines and software</a:t>
            </a:r>
          </a:p>
          <a:p>
            <a:pPr>
              <a:buFont typeface="Wingdings" pitchFamily="2" charset="2"/>
              <a:buChar char="ü"/>
            </a:pPr>
            <a:r>
              <a:rPr lang="en-US"/>
              <a:t>Scrutinizing all incoming and outgoing network traffic through a firewall</a:t>
            </a:r>
          </a:p>
          <a:p>
            <a:pPr>
              <a:buFont typeface="Wingdings" pitchFamily="2" charset="2"/>
              <a:buChar char="ü"/>
            </a:pPr>
            <a:r>
              <a:rPr lang="en-US"/>
              <a:t>Creating secure accounts with required privileges only (i.e., user management)</a:t>
            </a:r>
          </a:p>
          <a:p>
            <a:endParaRPr lang="en-US"/>
          </a:p>
        </p:txBody>
      </p:sp>
    </p:spTree>
    <p:extLst>
      <p:ext uri="{BB962C8B-B14F-4D97-AF65-F5344CB8AC3E}">
        <p14:creationId xmlns:p14="http://schemas.microsoft.com/office/powerpoint/2010/main" val="41436037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normAutofit fontScale="90000"/>
          </a:bodyPr>
          <a:lstStyle/>
          <a:p>
            <a:r>
              <a:rPr lang="en-US" b="1" smtClean="0"/>
              <a:t>OS security issues</a:t>
            </a:r>
            <a:endParaRPr lang="en-US" b="1"/>
          </a:p>
        </p:txBody>
      </p:sp>
      <p:sp>
        <p:nvSpPr>
          <p:cNvPr id="3" name="Content Placeholder 2"/>
          <p:cNvSpPr>
            <a:spLocks noGrp="1"/>
          </p:cNvSpPr>
          <p:nvPr>
            <p:ph idx="1"/>
          </p:nvPr>
        </p:nvSpPr>
        <p:spPr/>
        <p:txBody>
          <a:bodyPr/>
          <a:lstStyle/>
          <a:p>
            <a:r>
              <a:rPr lang="en-US" smtClean="0"/>
              <a:t>Physical security</a:t>
            </a:r>
          </a:p>
          <a:p>
            <a:r>
              <a:rPr lang="en-US" smtClean="0"/>
              <a:t>Authentication</a:t>
            </a:r>
          </a:p>
          <a:p>
            <a:r>
              <a:rPr lang="en-US" smtClean="0"/>
              <a:t>Software Vulnerabilities</a:t>
            </a:r>
          </a:p>
          <a:p>
            <a:r>
              <a:rPr lang="en-US" smtClean="0"/>
              <a:t>Malwares</a:t>
            </a:r>
          </a:p>
          <a:p>
            <a:r>
              <a:rPr lang="en-US" smtClean="0"/>
              <a:t>….</a:t>
            </a:r>
          </a:p>
          <a:p>
            <a:endParaRPr lang="en-US"/>
          </a:p>
          <a:p>
            <a:pPr marL="0" indent="0">
              <a:buNone/>
            </a:pP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181100"/>
            <a:ext cx="1828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80984"/>
            <a:ext cx="2438400" cy="1400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48" y="4495800"/>
            <a:ext cx="3200400" cy="1682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032" y="3352800"/>
            <a:ext cx="48672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4914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mtClean="0"/>
              <a:t>The components of an OS security environment</a:t>
            </a:r>
            <a:endParaRPr lang="en-US" b="1"/>
          </a:p>
        </p:txBody>
      </p:sp>
      <p:sp>
        <p:nvSpPr>
          <p:cNvPr id="3" name="Content Placeholder 2"/>
          <p:cNvSpPr>
            <a:spLocks noGrp="1"/>
          </p:cNvSpPr>
          <p:nvPr>
            <p:ph idx="1"/>
          </p:nvPr>
        </p:nvSpPr>
        <p:spPr>
          <a:xfrm>
            <a:off x="457200" y="2209800"/>
            <a:ext cx="8229600" cy="3916363"/>
          </a:xfrm>
        </p:spPr>
        <p:txBody>
          <a:bodyPr/>
          <a:lstStyle/>
          <a:p>
            <a:r>
              <a:rPr lang="en-US" smtClean="0"/>
              <a:t>Used as access points to the database</a:t>
            </a:r>
          </a:p>
          <a:p>
            <a:r>
              <a:rPr lang="en-US" smtClean="0"/>
              <a:t>Three components</a:t>
            </a:r>
          </a:p>
          <a:p>
            <a:pPr lvl="1"/>
            <a:r>
              <a:rPr lang="en-US" smtClean="0"/>
              <a:t>Services</a:t>
            </a:r>
          </a:p>
          <a:p>
            <a:pPr lvl="1"/>
            <a:r>
              <a:rPr lang="en-US" smtClean="0"/>
              <a:t>Files</a:t>
            </a:r>
          </a:p>
          <a:p>
            <a:pPr lvl="1"/>
            <a:r>
              <a:rPr lang="en-US" smtClean="0"/>
              <a:t>Memory </a:t>
            </a:r>
            <a:endParaRPr lang="en-US"/>
          </a:p>
        </p:txBody>
      </p:sp>
    </p:spTree>
    <p:extLst>
      <p:ext uri="{BB962C8B-B14F-4D97-AF65-F5344CB8AC3E}">
        <p14:creationId xmlns:p14="http://schemas.microsoft.com/office/powerpoint/2010/main" val="26040106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Services </a:t>
            </a:r>
            <a:endParaRPr lang="en-US"/>
          </a:p>
        </p:txBody>
      </p:sp>
      <p:sp>
        <p:nvSpPr>
          <p:cNvPr id="3" name="Content Placeholder 2"/>
          <p:cNvSpPr>
            <a:spLocks noGrp="1"/>
          </p:cNvSpPr>
          <p:nvPr>
            <p:ph idx="1"/>
          </p:nvPr>
        </p:nvSpPr>
        <p:spPr/>
        <p:txBody>
          <a:bodyPr/>
          <a:lstStyle/>
          <a:p>
            <a:r>
              <a:rPr lang="en-US" smtClean="0"/>
              <a:t>Main component of operating system security environment</a:t>
            </a:r>
          </a:p>
          <a:p>
            <a:r>
              <a:rPr lang="en-US" smtClean="0"/>
              <a:t>Used to gain access to the OS and it features</a:t>
            </a:r>
          </a:p>
          <a:p>
            <a:r>
              <a:rPr lang="en-US" smtClean="0"/>
              <a:t>Include</a:t>
            </a:r>
          </a:p>
          <a:p>
            <a:pPr lvl="1"/>
            <a:r>
              <a:rPr lang="en-US" smtClean="0"/>
              <a:t>User authentication</a:t>
            </a:r>
          </a:p>
          <a:p>
            <a:pPr lvl="1"/>
            <a:r>
              <a:rPr lang="en-US" smtClean="0"/>
              <a:t>Remote access</a:t>
            </a:r>
          </a:p>
          <a:p>
            <a:pPr lvl="1"/>
            <a:r>
              <a:rPr lang="en-US" smtClean="0"/>
              <a:t>Administration tasks</a:t>
            </a:r>
          </a:p>
          <a:p>
            <a:pPr lvl="1"/>
            <a:r>
              <a:rPr lang="en-US" smtClean="0"/>
              <a:t>Password policies</a:t>
            </a:r>
          </a:p>
        </p:txBody>
      </p:sp>
    </p:spTree>
    <p:extLst>
      <p:ext uri="{BB962C8B-B14F-4D97-AF65-F5344CB8AC3E}">
        <p14:creationId xmlns:p14="http://schemas.microsoft.com/office/powerpoint/2010/main" val="11713965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Files </a:t>
            </a:r>
            <a:endParaRPr lang="en-US"/>
          </a:p>
        </p:txBody>
      </p:sp>
      <p:sp>
        <p:nvSpPr>
          <p:cNvPr id="3" name="Content Placeholder 2"/>
          <p:cNvSpPr>
            <a:spLocks noGrp="1"/>
          </p:cNvSpPr>
          <p:nvPr>
            <p:ph idx="1"/>
          </p:nvPr>
        </p:nvSpPr>
        <p:spPr/>
        <p:txBody>
          <a:bodyPr/>
          <a:lstStyle/>
          <a:p>
            <a:r>
              <a:rPr lang="en-US" smtClean="0"/>
              <a:t>Common threats</a:t>
            </a:r>
          </a:p>
          <a:p>
            <a:pPr lvl="1"/>
            <a:r>
              <a:rPr lang="en-US"/>
              <a:t>File permission</a:t>
            </a:r>
          </a:p>
          <a:p>
            <a:pPr lvl="1"/>
            <a:r>
              <a:rPr lang="en-US"/>
              <a:t>File </a:t>
            </a:r>
            <a:r>
              <a:rPr lang="en-US" smtClean="0"/>
              <a:t>sharing</a:t>
            </a:r>
          </a:p>
          <a:p>
            <a:r>
              <a:rPr lang="en-US" smtClean="0"/>
              <a:t>Files must be protected from unauthorized reading and writing actions</a:t>
            </a:r>
          </a:p>
          <a:p>
            <a:r>
              <a:rPr lang="en-US" smtClean="0"/>
              <a:t>Data resides in files, protecting files protects data</a:t>
            </a:r>
          </a:p>
          <a:p>
            <a:pPr lvl="1"/>
            <a:endParaRPr lang="en-US"/>
          </a:p>
        </p:txBody>
      </p:sp>
    </p:spTree>
    <p:extLst>
      <p:ext uri="{BB962C8B-B14F-4D97-AF65-F5344CB8AC3E}">
        <p14:creationId xmlns:p14="http://schemas.microsoft.com/office/powerpoint/2010/main" val="24060237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File permissions</a:t>
            </a:r>
            <a:endParaRPr lang="en-US"/>
          </a:p>
        </p:txBody>
      </p:sp>
      <p:sp>
        <p:nvSpPr>
          <p:cNvPr id="3" name="Content Placeholder 2"/>
          <p:cNvSpPr>
            <a:spLocks noGrp="1"/>
          </p:cNvSpPr>
          <p:nvPr>
            <p:ph idx="1"/>
          </p:nvPr>
        </p:nvSpPr>
        <p:spPr/>
        <p:txBody>
          <a:bodyPr/>
          <a:lstStyle/>
          <a:p>
            <a:r>
              <a:rPr lang="en-US" smtClean="0"/>
              <a:t>Read, write, and execute privileges</a:t>
            </a:r>
          </a:p>
          <a:p>
            <a:r>
              <a:rPr lang="en-US" smtClean="0"/>
              <a:t>In Windows:</a:t>
            </a:r>
          </a:p>
          <a:p>
            <a:pPr lvl="1"/>
            <a:r>
              <a:rPr lang="en-US" smtClean="0"/>
              <a:t>Change permission on the Security tab on a file’s Properties dialog box</a:t>
            </a:r>
          </a:p>
          <a:p>
            <a:pPr lvl="1"/>
            <a:r>
              <a:rPr lang="en-US" smtClean="0"/>
              <a:t>Allow indicates grant; Deny indicates revoke</a:t>
            </a:r>
            <a:endParaRPr lang="en-US"/>
          </a:p>
        </p:txBody>
      </p:sp>
    </p:spTree>
    <p:extLst>
      <p:ext uri="{BB962C8B-B14F-4D97-AF65-F5344CB8AC3E}">
        <p14:creationId xmlns:p14="http://schemas.microsoft.com/office/powerpoint/2010/main" val="2788284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Software Vulnerabilities</a:t>
            </a:r>
            <a:endParaRPr lang="en-US" dirty="0">
              <a:solidFill>
                <a:srgbClr val="002060"/>
              </a:solidFill>
            </a:endParaRPr>
          </a:p>
        </p:txBody>
      </p:sp>
      <p:sp>
        <p:nvSpPr>
          <p:cNvPr id="3" name="Content Placeholder 2"/>
          <p:cNvSpPr>
            <a:spLocks noGrp="1"/>
          </p:cNvSpPr>
          <p:nvPr>
            <p:ph idx="1"/>
          </p:nvPr>
        </p:nvSpPr>
        <p:spPr/>
        <p:txBody>
          <a:bodyPr>
            <a:normAutofit/>
          </a:bodyPr>
          <a:lstStyle/>
          <a:p>
            <a:pPr marL="0" indent="0">
              <a:buNone/>
            </a:pPr>
            <a:r>
              <a:rPr lang="en-US" sz="2400" dirty="0"/>
              <a:t>Software vulnerabilities are </a:t>
            </a:r>
            <a:r>
              <a:rPr lang="en-US" sz="2400" dirty="0" smtClean="0"/>
              <a:t>defined </a:t>
            </a:r>
            <a:r>
              <a:rPr lang="en-US" sz="2400" dirty="0"/>
              <a:t>by three </a:t>
            </a:r>
            <a:r>
              <a:rPr lang="en-US" sz="2400" dirty="0" smtClean="0"/>
              <a:t>factors</a:t>
            </a:r>
            <a:r>
              <a:rPr lang="en-US" sz="2400" dirty="0"/>
              <a:t>. These are:</a:t>
            </a:r>
          </a:p>
          <a:p>
            <a:pPr lvl="1"/>
            <a:r>
              <a:rPr lang="en-US" sz="2400" b="1" dirty="0"/>
              <a:t>Existence </a:t>
            </a:r>
            <a:r>
              <a:rPr lang="en-US" sz="2400" dirty="0"/>
              <a:t>– The existence of a vulnerability in the software.</a:t>
            </a:r>
          </a:p>
          <a:p>
            <a:pPr lvl="1"/>
            <a:r>
              <a:rPr lang="en-US" sz="2400" b="1" dirty="0"/>
              <a:t>Access </a:t>
            </a:r>
            <a:r>
              <a:rPr lang="en-US" sz="2400" dirty="0"/>
              <a:t>– The possibility that hackers </a:t>
            </a:r>
            <a:r>
              <a:rPr lang="en-US" sz="2400" dirty="0" smtClean="0"/>
              <a:t>gain access to </a:t>
            </a:r>
            <a:r>
              <a:rPr lang="en-US" sz="2400" dirty="0"/>
              <a:t>the vulnerability.</a:t>
            </a:r>
          </a:p>
          <a:p>
            <a:pPr lvl="1"/>
            <a:r>
              <a:rPr lang="en-US" sz="2400" b="1" dirty="0"/>
              <a:t>Exploit</a:t>
            </a:r>
            <a:r>
              <a:rPr lang="en-US" sz="2400" dirty="0"/>
              <a:t> – The capability of the hacker to take advantage of that vulnerability via tools or with certain techniques.</a:t>
            </a:r>
          </a:p>
          <a:p>
            <a:endParaRPr lang="en-US" dirty="0"/>
          </a:p>
        </p:txBody>
      </p:sp>
    </p:spTree>
    <p:extLst>
      <p:ext uri="{BB962C8B-B14F-4D97-AF65-F5344CB8AC3E}">
        <p14:creationId xmlns:p14="http://schemas.microsoft.com/office/powerpoint/2010/main" val="21831535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Sharing Files</a:t>
            </a:r>
            <a:endParaRPr lang="en-US"/>
          </a:p>
        </p:txBody>
      </p:sp>
      <p:sp>
        <p:nvSpPr>
          <p:cNvPr id="3" name="Content Placeholder 2"/>
          <p:cNvSpPr>
            <a:spLocks noGrp="1"/>
          </p:cNvSpPr>
          <p:nvPr>
            <p:ph idx="1"/>
          </p:nvPr>
        </p:nvSpPr>
        <p:spPr/>
        <p:txBody>
          <a:bodyPr>
            <a:normAutofit/>
          </a:bodyPr>
          <a:lstStyle/>
          <a:p>
            <a:r>
              <a:rPr lang="en-US" smtClean="0"/>
              <a:t>Naturally leads to security risks and threats</a:t>
            </a:r>
          </a:p>
          <a:p>
            <a:r>
              <a:rPr lang="en-US" smtClean="0"/>
              <a:t>peer-to-peer programs: allow users to share files over the Internet</a:t>
            </a:r>
          </a:p>
          <a:p>
            <a:r>
              <a:rPr lang="en-US" smtClean="0"/>
              <a:t>Reason for blocking file sharing:</a:t>
            </a:r>
          </a:p>
          <a:p>
            <a:pPr lvl="1"/>
            <a:r>
              <a:rPr lang="en-US" smtClean="0"/>
              <a:t>Malicious code</a:t>
            </a:r>
          </a:p>
          <a:p>
            <a:pPr lvl="1"/>
            <a:r>
              <a:rPr lang="en-US" smtClean="0"/>
              <a:t>Adware and spyware</a:t>
            </a:r>
          </a:p>
          <a:p>
            <a:pPr lvl="1"/>
            <a:r>
              <a:rPr lang="en-US" smtClean="0"/>
              <a:t>Privacy and confidentiality</a:t>
            </a:r>
          </a:p>
          <a:p>
            <a:pPr lvl="1"/>
            <a:r>
              <a:rPr lang="en-US" smtClean="0"/>
              <a:t>Copyright issues </a:t>
            </a:r>
            <a:endParaRPr lang="en-US"/>
          </a:p>
        </p:txBody>
      </p:sp>
    </p:spTree>
    <p:extLst>
      <p:ext uri="{BB962C8B-B14F-4D97-AF65-F5344CB8AC3E}">
        <p14:creationId xmlns:p14="http://schemas.microsoft.com/office/powerpoint/2010/main" val="232785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Memory </a:t>
            </a:r>
            <a:endParaRPr lang="en-US"/>
          </a:p>
        </p:txBody>
      </p:sp>
      <p:sp>
        <p:nvSpPr>
          <p:cNvPr id="3" name="Content Placeholder 2"/>
          <p:cNvSpPr>
            <a:spLocks noGrp="1"/>
          </p:cNvSpPr>
          <p:nvPr>
            <p:ph idx="1"/>
          </p:nvPr>
        </p:nvSpPr>
        <p:spPr/>
        <p:txBody>
          <a:bodyPr/>
          <a:lstStyle/>
          <a:p>
            <a:r>
              <a:rPr lang="en-US" smtClean="0"/>
              <a:t>Hardware memory available on the system can be corrupted by badly written software</a:t>
            </a:r>
          </a:p>
          <a:p>
            <a:r>
              <a:rPr lang="en-US" smtClean="0"/>
              <a:t>Can harm data integrity</a:t>
            </a:r>
          </a:p>
          <a:p>
            <a:r>
              <a:rPr lang="en-US" smtClean="0"/>
              <a:t>Two options:</a:t>
            </a:r>
          </a:p>
          <a:p>
            <a:pPr lvl="1"/>
            <a:r>
              <a:rPr lang="en-US" smtClean="0"/>
              <a:t>Stop using the program</a:t>
            </a:r>
          </a:p>
          <a:p>
            <a:pPr lvl="1"/>
            <a:r>
              <a:rPr lang="en-US" smtClean="0"/>
              <a:t>Apply a pactch (service pack) to fix it</a:t>
            </a:r>
            <a:endParaRPr lang="en-US"/>
          </a:p>
        </p:txBody>
      </p:sp>
    </p:spTree>
    <p:extLst>
      <p:ext uri="{BB962C8B-B14F-4D97-AF65-F5344CB8AC3E}">
        <p14:creationId xmlns:p14="http://schemas.microsoft.com/office/powerpoint/2010/main" val="28778097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Authentication </a:t>
            </a:r>
            <a:endParaRPr lang="en-US"/>
          </a:p>
        </p:txBody>
      </p:sp>
      <p:sp>
        <p:nvSpPr>
          <p:cNvPr id="3" name="Content Placeholder 2"/>
          <p:cNvSpPr>
            <a:spLocks noGrp="1"/>
          </p:cNvSpPr>
          <p:nvPr>
            <p:ph idx="1"/>
          </p:nvPr>
        </p:nvSpPr>
        <p:spPr/>
        <p:txBody>
          <a:bodyPr/>
          <a:lstStyle/>
          <a:p>
            <a:r>
              <a:rPr lang="en-US" smtClean="0"/>
              <a:t>Authentication:</a:t>
            </a:r>
          </a:p>
          <a:p>
            <a:pPr lvl="1"/>
            <a:r>
              <a:rPr lang="en-US" smtClean="0"/>
              <a:t>Verifies user identity</a:t>
            </a:r>
          </a:p>
          <a:p>
            <a:pPr lvl="1"/>
            <a:r>
              <a:rPr lang="en-US" smtClean="0"/>
              <a:t>Permits access to the operating system</a:t>
            </a:r>
          </a:p>
          <a:p>
            <a:r>
              <a:rPr lang="en-US" smtClean="0"/>
              <a:t>Physical authentication</a:t>
            </a:r>
          </a:p>
          <a:p>
            <a:pPr lvl="1"/>
            <a:r>
              <a:rPr lang="en-US" smtClean="0"/>
              <a:t>Allows physical entrance to company property</a:t>
            </a:r>
          </a:p>
          <a:p>
            <a:pPr lvl="1"/>
            <a:r>
              <a:rPr lang="en-US" smtClean="0"/>
              <a:t>Magnetic cards and biometric measures</a:t>
            </a:r>
          </a:p>
          <a:p>
            <a:r>
              <a:rPr lang="en-US" smtClean="0"/>
              <a:t>Digital authentication: verifies user identity by digital means</a:t>
            </a:r>
            <a:endParaRPr lang="en-US"/>
          </a:p>
        </p:txBody>
      </p:sp>
    </p:spTree>
    <p:extLst>
      <p:ext uri="{BB962C8B-B14F-4D97-AF65-F5344CB8AC3E}">
        <p14:creationId xmlns:p14="http://schemas.microsoft.com/office/powerpoint/2010/main" val="35529401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Authorization </a:t>
            </a:r>
            <a:endParaRPr lang="en-US"/>
          </a:p>
        </p:txBody>
      </p:sp>
      <p:sp>
        <p:nvSpPr>
          <p:cNvPr id="3" name="Content Placeholder 2"/>
          <p:cNvSpPr>
            <a:spLocks noGrp="1"/>
          </p:cNvSpPr>
          <p:nvPr>
            <p:ph idx="1"/>
          </p:nvPr>
        </p:nvSpPr>
        <p:spPr/>
        <p:txBody>
          <a:bodyPr/>
          <a:lstStyle/>
          <a:p>
            <a:r>
              <a:rPr lang="en-US" smtClean="0"/>
              <a:t>Process that decides whether users are permitted to perform the functions they request</a:t>
            </a:r>
          </a:p>
          <a:p>
            <a:r>
              <a:rPr lang="en-US" smtClean="0"/>
              <a:t>Authorization is not performed until the user is authenticated</a:t>
            </a:r>
          </a:p>
          <a:p>
            <a:r>
              <a:rPr lang="en-US" smtClean="0"/>
              <a:t>Deals with privileges and rights</a:t>
            </a:r>
            <a:endParaRPr lang="en-US"/>
          </a:p>
        </p:txBody>
      </p:sp>
    </p:spTree>
    <p:extLst>
      <p:ext uri="{BB962C8B-B14F-4D97-AF65-F5344CB8AC3E}">
        <p14:creationId xmlns:p14="http://schemas.microsoft.com/office/powerpoint/2010/main" val="1180719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administration</a:t>
            </a:r>
            <a:endParaRPr lang="en-US"/>
          </a:p>
        </p:txBody>
      </p:sp>
      <p:sp>
        <p:nvSpPr>
          <p:cNvPr id="3" name="Content Placeholder 2"/>
          <p:cNvSpPr>
            <a:spLocks noGrp="1"/>
          </p:cNvSpPr>
          <p:nvPr>
            <p:ph idx="1"/>
          </p:nvPr>
        </p:nvSpPr>
        <p:spPr/>
        <p:txBody>
          <a:bodyPr>
            <a:normAutofit lnSpcReduction="10000"/>
          </a:bodyPr>
          <a:lstStyle/>
          <a:p>
            <a:r>
              <a:rPr lang="en-US" smtClean="0"/>
              <a:t>Create user accounts</a:t>
            </a:r>
          </a:p>
          <a:p>
            <a:r>
              <a:rPr lang="en-US" smtClean="0"/>
              <a:t>Set password policies</a:t>
            </a:r>
          </a:p>
          <a:p>
            <a:r>
              <a:rPr lang="en-US" smtClean="0"/>
              <a:t>Grant privileges to users</a:t>
            </a:r>
          </a:p>
          <a:p>
            <a:r>
              <a:rPr lang="en-US" smtClean="0"/>
              <a:t>Best practices:</a:t>
            </a:r>
          </a:p>
          <a:p>
            <a:pPr lvl="1"/>
            <a:r>
              <a:rPr lang="en-US" smtClean="0"/>
              <a:t>Use a consistent naming convention</a:t>
            </a:r>
          </a:p>
          <a:p>
            <a:pPr lvl="1"/>
            <a:r>
              <a:rPr lang="en-US" smtClean="0"/>
              <a:t>Always provide a password to an account and force the user to change it at the first logon</a:t>
            </a:r>
          </a:p>
          <a:p>
            <a:pPr lvl="1"/>
            <a:r>
              <a:rPr lang="en-US" smtClean="0"/>
              <a:t>Protect passwords</a:t>
            </a:r>
          </a:p>
          <a:p>
            <a:pPr lvl="1"/>
            <a:r>
              <a:rPr lang="en-US" smtClean="0"/>
              <a:t>Do not used default passwords</a:t>
            </a:r>
            <a:endParaRPr lang="en-US"/>
          </a:p>
        </p:txBody>
      </p:sp>
    </p:spTree>
    <p:extLst>
      <p:ext uri="{BB962C8B-B14F-4D97-AF65-F5344CB8AC3E}">
        <p14:creationId xmlns:p14="http://schemas.microsoft.com/office/powerpoint/2010/main" val="30992645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NIST approach phases</a:t>
            </a:r>
            <a:endParaRPr lang="en-US" b="1"/>
          </a:p>
        </p:txBody>
      </p:sp>
      <p:sp>
        <p:nvSpPr>
          <p:cNvPr id="3" name="Content Placeholder 2"/>
          <p:cNvSpPr>
            <a:spLocks noGrp="1"/>
          </p:cNvSpPr>
          <p:nvPr>
            <p:ph idx="1"/>
          </p:nvPr>
        </p:nvSpPr>
        <p:spPr/>
        <p:txBody>
          <a:bodyPr/>
          <a:lstStyle/>
          <a:p>
            <a:pPr>
              <a:buFont typeface="Wingdings" pitchFamily="2" charset="2"/>
              <a:buChar char="ü"/>
            </a:pPr>
            <a:r>
              <a:rPr lang="en-US" smtClean="0"/>
              <a:t>Planning</a:t>
            </a:r>
          </a:p>
          <a:p>
            <a:pPr>
              <a:buFont typeface="Wingdings" pitchFamily="2" charset="2"/>
              <a:buChar char="ü"/>
            </a:pPr>
            <a:r>
              <a:rPr lang="en-US" smtClean="0"/>
              <a:t>Installation</a:t>
            </a:r>
          </a:p>
          <a:p>
            <a:pPr>
              <a:buFont typeface="Wingdings" pitchFamily="2" charset="2"/>
              <a:buChar char="ü"/>
            </a:pPr>
            <a:r>
              <a:rPr lang="en-US" smtClean="0"/>
              <a:t>Configuration</a:t>
            </a:r>
          </a:p>
          <a:p>
            <a:pPr>
              <a:buFont typeface="Wingdings" pitchFamily="2" charset="2"/>
              <a:buChar char="ü"/>
            </a:pPr>
            <a:r>
              <a:rPr lang="en-US" smtClean="0"/>
              <a:t>Update</a:t>
            </a:r>
          </a:p>
          <a:p>
            <a:pPr>
              <a:buFont typeface="Wingdings" pitchFamily="2" charset="2"/>
              <a:buChar char="ü"/>
            </a:pPr>
            <a:r>
              <a:rPr lang="en-US" smtClean="0"/>
              <a:t>Maintenance </a:t>
            </a:r>
          </a:p>
          <a:p>
            <a:pPr>
              <a:buFont typeface="Wingdings" pitchFamily="2" charset="2"/>
              <a:buChar char="ü"/>
            </a:pPr>
            <a:r>
              <a:rPr lang="en-US" smtClean="0"/>
              <a:t>Consider the OS layered model, each layer needs to be properly secured, and it may be attack from layers bellow</a:t>
            </a:r>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980279"/>
            <a:ext cx="4719396" cy="208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1273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 layered model</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9786933"/>
              </p:ext>
            </p:extLst>
          </p:nvPr>
        </p:nvGraphicFramePr>
        <p:xfrm>
          <a:off x="1752600" y="1600200"/>
          <a:ext cx="5486400" cy="379476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0000"/>
                    </a:ext>
                  </a:extLst>
                </a:gridCol>
              </a:tblGrid>
              <a:tr h="609600">
                <a:tc>
                  <a:txBody>
                    <a:bodyPr/>
                    <a:lstStyle/>
                    <a:p>
                      <a:pPr algn="ctr"/>
                      <a:r>
                        <a:rPr lang="en-US" sz="2300" b="0" smtClean="0">
                          <a:solidFill>
                            <a:schemeClr val="tx1"/>
                          </a:solidFill>
                        </a:rPr>
                        <a:t>User space</a:t>
                      </a:r>
                      <a:endParaRPr lang="en-US" sz="2300" b="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0"/>
                  </a:ext>
                </a:extLst>
              </a:tr>
              <a:tr h="619760">
                <a:tc>
                  <a:txBody>
                    <a:bodyPr/>
                    <a:lstStyle/>
                    <a:p>
                      <a:pPr algn="ctr"/>
                      <a:r>
                        <a:rPr lang="en-US" sz="2300" smtClean="0">
                          <a:solidFill>
                            <a:schemeClr val="tx1"/>
                          </a:solidFill>
                        </a:rPr>
                        <a:t>Services</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1"/>
                  </a:ext>
                </a:extLst>
              </a:tr>
              <a:tr h="553720">
                <a:tc>
                  <a:txBody>
                    <a:bodyPr/>
                    <a:lstStyle/>
                    <a:p>
                      <a:pPr algn="ctr"/>
                      <a:r>
                        <a:rPr lang="en-US" sz="2300" smtClean="0">
                          <a:solidFill>
                            <a:schemeClr val="tx1"/>
                          </a:solidFill>
                        </a:rPr>
                        <a:t>System</a:t>
                      </a:r>
                      <a:r>
                        <a:rPr lang="en-US" sz="2300" baseline="0" smtClean="0">
                          <a:solidFill>
                            <a:schemeClr val="tx1"/>
                          </a:solidFill>
                        </a:rPr>
                        <a:t> calls </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2"/>
                  </a:ext>
                </a:extLst>
              </a:tr>
              <a:tr h="563880">
                <a:tc>
                  <a:txBody>
                    <a:bodyPr/>
                    <a:lstStyle/>
                    <a:p>
                      <a:pPr algn="ctr"/>
                      <a:r>
                        <a:rPr lang="en-US" sz="2300" smtClean="0">
                          <a:solidFill>
                            <a:schemeClr val="tx1"/>
                          </a:solidFill>
                        </a:rPr>
                        <a:t>Device drives</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3"/>
                  </a:ext>
                </a:extLst>
              </a:tr>
              <a:tr h="497840">
                <a:tc>
                  <a:txBody>
                    <a:bodyPr/>
                    <a:lstStyle/>
                    <a:p>
                      <a:pPr algn="ctr"/>
                      <a:r>
                        <a:rPr lang="en-US" sz="2300" smtClean="0">
                          <a:solidFill>
                            <a:schemeClr val="tx1"/>
                          </a:solidFill>
                        </a:rPr>
                        <a:t>Kernel/BIOS</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4"/>
                  </a:ext>
                </a:extLst>
              </a:tr>
              <a:tr h="508000">
                <a:tc>
                  <a:txBody>
                    <a:bodyPr/>
                    <a:lstStyle/>
                    <a:p>
                      <a:pPr algn="ctr"/>
                      <a:r>
                        <a:rPr lang="en-US" sz="2300" smtClean="0">
                          <a:solidFill>
                            <a:schemeClr val="tx1"/>
                          </a:solidFill>
                        </a:rPr>
                        <a:t>Instruction</a:t>
                      </a:r>
                      <a:r>
                        <a:rPr lang="en-US" sz="2300" baseline="0" smtClean="0">
                          <a:solidFill>
                            <a:schemeClr val="tx1"/>
                          </a:solidFill>
                        </a:rPr>
                        <a:t> Set Architecture</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5"/>
                  </a:ext>
                </a:extLst>
              </a:tr>
              <a:tr h="370840">
                <a:tc>
                  <a:txBody>
                    <a:bodyPr/>
                    <a:lstStyle/>
                    <a:p>
                      <a:pPr algn="ctr"/>
                      <a:r>
                        <a:rPr lang="en-US" sz="2300" smtClean="0">
                          <a:solidFill>
                            <a:schemeClr val="tx1"/>
                          </a:solidFill>
                        </a:rPr>
                        <a:t>Hardware</a:t>
                      </a:r>
                      <a:endParaRPr lang="en-US" sz="230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83948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371600"/>
            <a:ext cx="2981826" cy="243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1096962"/>
          </a:xfrm>
        </p:spPr>
        <p:txBody>
          <a:bodyPr/>
          <a:lstStyle/>
          <a:p>
            <a:r>
              <a:rPr lang="en-US" b="1" smtClean="0"/>
              <a:t>Operating Systems Hardening</a:t>
            </a:r>
            <a:endParaRPr lang="en-US" b="1"/>
          </a:p>
        </p:txBody>
      </p:sp>
      <p:sp>
        <p:nvSpPr>
          <p:cNvPr id="3" name="Content Placeholder 2"/>
          <p:cNvSpPr>
            <a:spLocks noGrp="1"/>
          </p:cNvSpPr>
          <p:nvPr>
            <p:ph idx="1"/>
          </p:nvPr>
        </p:nvSpPr>
        <p:spPr>
          <a:xfrm>
            <a:off x="152400" y="1600200"/>
            <a:ext cx="6363928" cy="4800600"/>
          </a:xfrm>
        </p:spPr>
        <p:txBody>
          <a:bodyPr>
            <a:normAutofit lnSpcReduction="10000"/>
          </a:bodyPr>
          <a:lstStyle/>
          <a:p>
            <a:pPr lvl="1"/>
            <a:r>
              <a:rPr lang="en-US" sz="3200" smtClean="0">
                <a:cs typeface="Arial" pitchFamily="34" charset="0"/>
              </a:rPr>
              <a:t>Installing and pactching</a:t>
            </a:r>
          </a:p>
          <a:p>
            <a:pPr lvl="1"/>
            <a:r>
              <a:rPr lang="en-US" sz="3200" smtClean="0">
                <a:cs typeface="Arial" pitchFamily="34" charset="0"/>
              </a:rPr>
              <a:t>Configuring</a:t>
            </a:r>
          </a:p>
          <a:p>
            <a:pPr lvl="2"/>
            <a:r>
              <a:rPr lang="en-US" sz="2800" smtClean="0">
                <a:cs typeface="Arial" pitchFamily="34" charset="0"/>
              </a:rPr>
              <a:t>Remove unnecessary applications, services and protocols</a:t>
            </a:r>
          </a:p>
          <a:p>
            <a:pPr lvl="2"/>
            <a:r>
              <a:rPr lang="en-US" sz="2800" smtClean="0">
                <a:cs typeface="Arial" pitchFamily="34" charset="0"/>
              </a:rPr>
              <a:t>Users, groups, controls and privileges</a:t>
            </a:r>
          </a:p>
          <a:p>
            <a:pPr lvl="1"/>
            <a:r>
              <a:rPr lang="en-US" sz="3200" smtClean="0">
                <a:cs typeface="Arial" pitchFamily="34" charset="0"/>
              </a:rPr>
              <a:t>Install additional software (anti-virus, firewall, intrusion detection system, etc.)</a:t>
            </a:r>
          </a:p>
          <a:p>
            <a:pPr lvl="1"/>
            <a:r>
              <a:rPr lang="en-US" sz="3200" smtClean="0">
                <a:cs typeface="Arial" pitchFamily="34" charset="0"/>
              </a:rPr>
              <a:t>Test the system security</a:t>
            </a:r>
            <a:endParaRPr lang="en-US">
              <a:cs typeface="Arial" pitchFamily="34" charset="0"/>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425" y="3962400"/>
            <a:ext cx="192712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684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Installing and patching</a:t>
            </a:r>
            <a:endParaRPr lang="en-US"/>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r>
              <a:rPr lang="en-US" smtClean="0"/>
              <a:t>Installation</a:t>
            </a:r>
          </a:p>
          <a:p>
            <a:pPr lvl="1"/>
            <a:r>
              <a:rPr lang="en-US" smtClean="0"/>
              <a:t>Machines should not connect to network until secured</a:t>
            </a:r>
          </a:p>
          <a:p>
            <a:pPr lvl="1"/>
            <a:r>
              <a:rPr lang="en-US" smtClean="0"/>
              <a:t>Limited network (firewall) is acceptable</a:t>
            </a:r>
          </a:p>
          <a:p>
            <a:pPr lvl="1"/>
            <a:r>
              <a:rPr lang="en-US" smtClean="0"/>
              <a:t>Install only required services and drives (from trusted sources)</a:t>
            </a:r>
          </a:p>
          <a:p>
            <a:pPr lvl="1"/>
            <a:r>
              <a:rPr lang="en-US" smtClean="0"/>
              <a:t>Set up automatic updates (only if update time is not issue)</a:t>
            </a:r>
          </a:p>
          <a:p>
            <a:r>
              <a:rPr lang="en-US" smtClean="0"/>
              <a:t>Booting </a:t>
            </a:r>
          </a:p>
          <a:p>
            <a:pPr lvl="1"/>
            <a:r>
              <a:rPr lang="en-US" smtClean="0"/>
              <a:t>Protect BIOS changes with password</a:t>
            </a:r>
          </a:p>
          <a:p>
            <a:pPr lvl="1"/>
            <a:r>
              <a:rPr lang="en-US" smtClean="0"/>
              <a:t>Disable some bootable media</a:t>
            </a:r>
          </a:p>
          <a:p>
            <a:pPr lvl="1"/>
            <a:r>
              <a:rPr lang="en-US" smtClean="0"/>
              <a:t>Cryptographic hardware drives? Pros and Cons</a:t>
            </a:r>
            <a:endParaRPr lang="en-US"/>
          </a:p>
        </p:txBody>
      </p:sp>
    </p:spTree>
    <p:extLst>
      <p:ext uri="{BB962C8B-B14F-4D97-AF65-F5344CB8AC3E}">
        <p14:creationId xmlns:p14="http://schemas.microsoft.com/office/powerpoint/2010/main" val="2388149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Remove unnecessary support</a:t>
            </a:r>
            <a:endParaRPr lang="en-US"/>
          </a:p>
        </p:txBody>
      </p:sp>
      <p:sp>
        <p:nvSpPr>
          <p:cNvPr id="3" name="Content Placeholder 2"/>
          <p:cNvSpPr>
            <a:spLocks noGrp="1"/>
          </p:cNvSpPr>
          <p:nvPr>
            <p:ph idx="1"/>
          </p:nvPr>
        </p:nvSpPr>
        <p:spPr/>
        <p:txBody>
          <a:bodyPr/>
          <a:lstStyle/>
          <a:p>
            <a:r>
              <a:rPr lang="en-US" smtClean="0"/>
              <a:t>Software have vulnerabilities, hence more software = more vulnerabilities</a:t>
            </a:r>
          </a:p>
          <a:p>
            <a:r>
              <a:rPr lang="en-US" smtClean="0"/>
              <a:t>Better to not install it at all</a:t>
            </a:r>
          </a:p>
          <a:p>
            <a:pPr lvl="1"/>
            <a:r>
              <a:rPr lang="en-US" smtClean="0"/>
              <a:t>Uninstallers sometimes fail to clean all dependency</a:t>
            </a:r>
          </a:p>
          <a:p>
            <a:pPr lvl="1"/>
            <a:r>
              <a:rPr lang="en-US" smtClean="0"/>
              <a:t>Disable software may be enabled by an attacker upon control acquisition</a:t>
            </a:r>
            <a:endParaRPr lang="en-US"/>
          </a:p>
        </p:txBody>
      </p:sp>
    </p:spTree>
    <p:extLst>
      <p:ext uri="{BB962C8B-B14F-4D97-AF65-F5344CB8AC3E}">
        <p14:creationId xmlns:p14="http://schemas.microsoft.com/office/powerpoint/2010/main" val="3578399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normAutofit/>
          </a:bodyPr>
          <a:lstStyle/>
          <a:p>
            <a:r>
              <a:rPr lang="en-US" sz="2100" b="1" dirty="0" smtClean="0"/>
              <a:t>Complexity: </a:t>
            </a:r>
          </a:p>
          <a:p>
            <a:pPr lvl="1"/>
            <a:r>
              <a:rPr lang="en-US" sz="2100" dirty="0"/>
              <a:t>Complex systems increase the probability of a flaw, misconfiguration or unintended access</a:t>
            </a:r>
            <a:r>
              <a:rPr lang="en-US" sz="2100" dirty="0" smtClean="0"/>
              <a:t>.</a:t>
            </a:r>
          </a:p>
          <a:p>
            <a:r>
              <a:rPr lang="en-US" sz="2100" b="1" dirty="0"/>
              <a:t>Familiarity: </a:t>
            </a:r>
            <a:endParaRPr lang="en-US" sz="2100" b="1" dirty="0" smtClean="0"/>
          </a:p>
          <a:p>
            <a:pPr lvl="1"/>
            <a:r>
              <a:rPr lang="en-US" sz="2100" dirty="0" smtClean="0"/>
              <a:t>Common </a:t>
            </a:r>
            <a:r>
              <a:rPr lang="en-US" sz="2100" dirty="0"/>
              <a:t>code, software, operating systems and hardware increase the probability that an attacker can find or has information about known vulnerabilities</a:t>
            </a:r>
            <a:r>
              <a:rPr lang="en-US" sz="2100" dirty="0" smtClean="0"/>
              <a:t>.</a:t>
            </a:r>
          </a:p>
          <a:p>
            <a:r>
              <a:rPr lang="en-US" sz="2100" b="1" dirty="0"/>
              <a:t>Connectivity: </a:t>
            </a:r>
          </a:p>
          <a:p>
            <a:pPr lvl="1"/>
            <a:r>
              <a:rPr lang="en-US" sz="2100" dirty="0"/>
              <a:t>The more connected a device is the higher the chance of a vulnerability.</a:t>
            </a:r>
          </a:p>
          <a:p>
            <a:r>
              <a:rPr lang="en-US" sz="2100" b="1" dirty="0"/>
              <a:t>Poor password management: </a:t>
            </a:r>
          </a:p>
          <a:p>
            <a:pPr lvl="1"/>
            <a:r>
              <a:rPr lang="en-US" sz="2100" dirty="0"/>
              <a:t>Weak passwords can be broken with </a:t>
            </a:r>
            <a:r>
              <a:rPr lang="en-US" sz="2100" dirty="0">
                <a:hlinkClick r:id="rId3"/>
              </a:rPr>
              <a:t>brute force</a:t>
            </a:r>
            <a:r>
              <a:rPr lang="en-US" sz="2100" dirty="0"/>
              <a:t> and reusing passwords can result in one data breach becoming many.</a:t>
            </a:r>
          </a:p>
          <a:p>
            <a:endParaRPr lang="en-US" sz="2500" dirty="0"/>
          </a:p>
          <a:p>
            <a:endParaRPr lang="en-US" dirty="0" smtClean="0"/>
          </a:p>
          <a:p>
            <a:endParaRPr lang="en-US" dirty="0"/>
          </a:p>
        </p:txBody>
      </p:sp>
      <p:sp>
        <p:nvSpPr>
          <p:cNvPr id="2" name="Title 1"/>
          <p:cNvSpPr>
            <a:spLocks noGrp="1"/>
          </p:cNvSpPr>
          <p:nvPr>
            <p:ph type="title"/>
          </p:nvPr>
        </p:nvSpPr>
        <p:spPr/>
        <p:txBody>
          <a:bodyPr/>
          <a:lstStyle/>
          <a:p>
            <a:r>
              <a:rPr lang="en-US" dirty="0" smtClean="0"/>
              <a:t>What cause vulnerabilities</a:t>
            </a:r>
            <a:endParaRPr lang="en-US" dirty="0"/>
          </a:p>
        </p:txBody>
      </p:sp>
    </p:spTree>
    <p:extLst>
      <p:ext uri="{BB962C8B-B14F-4D97-AF65-F5344CB8AC3E}">
        <p14:creationId xmlns:p14="http://schemas.microsoft.com/office/powerpoint/2010/main" val="17960468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105400"/>
            <a:ext cx="3877693" cy="164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868362"/>
          </a:xfrm>
        </p:spPr>
        <p:txBody>
          <a:bodyPr/>
          <a:lstStyle/>
          <a:p>
            <a:r>
              <a:rPr lang="en-US" b="1" smtClean="0"/>
              <a:t>Configure authentication</a:t>
            </a:r>
            <a:endParaRPr lang="en-US" b="1"/>
          </a:p>
        </p:txBody>
      </p:sp>
      <p:sp>
        <p:nvSpPr>
          <p:cNvPr id="3" name="Content Placeholder 2"/>
          <p:cNvSpPr>
            <a:spLocks noGrp="1"/>
          </p:cNvSpPr>
          <p:nvPr>
            <p:ph idx="1"/>
          </p:nvPr>
        </p:nvSpPr>
        <p:spPr>
          <a:xfrm>
            <a:off x="4038600" y="1447800"/>
            <a:ext cx="5181600" cy="3571875"/>
          </a:xfrm>
        </p:spPr>
        <p:txBody>
          <a:bodyPr>
            <a:noAutofit/>
          </a:bodyPr>
          <a:lstStyle/>
          <a:p>
            <a:r>
              <a:rPr lang="en-US" sz="2400" b="1" smtClean="0"/>
              <a:t>Define user types and privileges</a:t>
            </a:r>
          </a:p>
          <a:p>
            <a:pPr lvl="1"/>
            <a:r>
              <a:rPr lang="en-US" sz="2400" smtClean="0"/>
              <a:t>Admin (ideally only temparary)</a:t>
            </a:r>
          </a:p>
          <a:p>
            <a:pPr lvl="1"/>
            <a:r>
              <a:rPr lang="en-US" sz="2400" smtClean="0"/>
              <a:t>Nornal</a:t>
            </a:r>
          </a:p>
          <a:p>
            <a:pPr lvl="1"/>
            <a:r>
              <a:rPr lang="en-US" sz="2400" smtClean="0"/>
              <a:t>Limited </a:t>
            </a:r>
          </a:p>
          <a:p>
            <a:r>
              <a:rPr lang="en-US" sz="2400" b="1" smtClean="0"/>
              <a:t>Authentication</a:t>
            </a:r>
          </a:p>
          <a:p>
            <a:pPr lvl="1"/>
            <a:r>
              <a:rPr lang="en-US" sz="2400" smtClean="0"/>
              <a:t>Force default password change</a:t>
            </a:r>
          </a:p>
          <a:p>
            <a:pPr lvl="1"/>
            <a:r>
              <a:rPr lang="en-US" sz="2400" smtClean="0"/>
              <a:t>Password definition</a:t>
            </a:r>
          </a:p>
          <a:p>
            <a:pPr lvl="1"/>
            <a:r>
              <a:rPr lang="en-US" sz="2400" smtClean="0"/>
              <a:t>Password lifespan</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39888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24" y="3505200"/>
            <a:ext cx="30194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4690" y="5181600"/>
            <a:ext cx="5093110" cy="1040285"/>
          </a:xfrm>
          <a:prstGeom prst="rect">
            <a:avLst/>
          </a:prstGeom>
        </p:spPr>
        <p:txBody>
          <a:bodyPr wrap="square">
            <a:spAutoFit/>
          </a:bodyPr>
          <a:lstStyle/>
          <a:p>
            <a:pPr marL="342900" lvl="0" indent="-342900">
              <a:spcBef>
                <a:spcPct val="20000"/>
              </a:spcBef>
              <a:buFont typeface="Arial" pitchFamily="34" charset="0"/>
              <a:buChar char="•"/>
            </a:pPr>
            <a:r>
              <a:rPr lang="en-US" sz="2800">
                <a:solidFill>
                  <a:prstClr val="black"/>
                </a:solidFill>
              </a:rPr>
              <a:t>Remove or disable old accounts</a:t>
            </a:r>
          </a:p>
          <a:p>
            <a:pPr marL="342900" lvl="0" indent="-342900">
              <a:spcBef>
                <a:spcPct val="20000"/>
              </a:spcBef>
              <a:buFont typeface="Arial" pitchFamily="34" charset="0"/>
              <a:buChar char="•"/>
            </a:pPr>
            <a:r>
              <a:rPr lang="en-US" sz="2800">
                <a:solidFill>
                  <a:prstClr val="black"/>
                </a:solidFill>
              </a:rPr>
              <a:t>Allow for remote connections?</a:t>
            </a:r>
          </a:p>
        </p:txBody>
      </p:sp>
    </p:spTree>
    <p:extLst>
      <p:ext uri="{BB962C8B-B14F-4D97-AF65-F5344CB8AC3E}">
        <p14:creationId xmlns:p14="http://schemas.microsoft.com/office/powerpoint/2010/main" val="29521931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security and Testing</a:t>
            </a:r>
            <a:endParaRPr lang="en-US"/>
          </a:p>
        </p:txBody>
      </p:sp>
      <p:sp>
        <p:nvSpPr>
          <p:cNvPr id="3" name="Content Placeholder 2"/>
          <p:cNvSpPr>
            <a:spLocks noGrp="1"/>
          </p:cNvSpPr>
          <p:nvPr>
            <p:ph idx="1"/>
          </p:nvPr>
        </p:nvSpPr>
        <p:spPr/>
        <p:txBody>
          <a:bodyPr/>
          <a:lstStyle/>
          <a:p>
            <a:r>
              <a:rPr lang="en-US" smtClean="0"/>
              <a:t>Anti-virus</a:t>
            </a:r>
          </a:p>
          <a:p>
            <a:r>
              <a:rPr lang="en-US" smtClean="0"/>
              <a:t>Firewall, IDS, IPS</a:t>
            </a:r>
          </a:p>
          <a:p>
            <a:r>
              <a:rPr lang="en-US" smtClean="0"/>
              <a:t>Whitelist</a:t>
            </a:r>
          </a:p>
          <a:p>
            <a:pPr lvl="1"/>
            <a:r>
              <a:rPr lang="en-US" smtClean="0"/>
              <a:t>If attackers manage to install a program what will happen?</a:t>
            </a:r>
          </a:p>
          <a:p>
            <a:r>
              <a:rPr lang="en-US" smtClean="0"/>
              <a:t>Run some test cases which attempt to break security (stress testing)</a:t>
            </a:r>
            <a:endParaRPr lang="en-US"/>
          </a:p>
        </p:txBody>
      </p:sp>
    </p:spTree>
    <p:extLst>
      <p:ext uri="{BB962C8B-B14F-4D97-AF65-F5344CB8AC3E}">
        <p14:creationId xmlns:p14="http://schemas.microsoft.com/office/powerpoint/2010/main" val="1095210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Application Security</a:t>
            </a:r>
            <a:endParaRPr lang="en-US" b="1"/>
          </a:p>
        </p:txBody>
      </p:sp>
      <p:sp>
        <p:nvSpPr>
          <p:cNvPr id="3" name="Content Placeholder 2"/>
          <p:cNvSpPr>
            <a:spLocks noGrp="1"/>
          </p:cNvSpPr>
          <p:nvPr>
            <p:ph idx="1"/>
          </p:nvPr>
        </p:nvSpPr>
        <p:spPr>
          <a:xfrm>
            <a:off x="3352800" y="1600200"/>
            <a:ext cx="5334000" cy="4525963"/>
          </a:xfrm>
        </p:spPr>
        <p:txBody>
          <a:bodyPr>
            <a:normAutofit fontScale="92500" lnSpcReduction="20000"/>
          </a:bodyPr>
          <a:lstStyle/>
          <a:p>
            <a:r>
              <a:rPr lang="en-US" smtClean="0"/>
              <a:t>Configure applications properly</a:t>
            </a:r>
          </a:p>
          <a:p>
            <a:r>
              <a:rPr lang="en-US" smtClean="0"/>
              <a:t>Use encryption when possible as seen earlier</a:t>
            </a:r>
          </a:p>
          <a:p>
            <a:pPr lvl="1"/>
            <a:r>
              <a:rPr lang="en-US" smtClean="0"/>
              <a:t>For storing</a:t>
            </a:r>
          </a:p>
          <a:p>
            <a:pPr lvl="1"/>
            <a:r>
              <a:rPr lang="en-US" smtClean="0"/>
              <a:t>For transmit (SSH connections)</a:t>
            </a:r>
          </a:p>
          <a:p>
            <a:r>
              <a:rPr lang="en-US" smtClean="0"/>
              <a:t>Limit privileges as with users</a:t>
            </a:r>
          </a:p>
          <a:p>
            <a:r>
              <a:rPr lang="en-US" smtClean="0"/>
              <a:t>Applications may provide backdoors if not configure properly</a:t>
            </a:r>
          </a:p>
          <a:p>
            <a:pPr lvl="1"/>
            <a:endParaRPr lang="en-US"/>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38400"/>
            <a:ext cx="27527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854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21856" t="5894" r="17797" b="6526"/>
          <a:stretch/>
        </p:blipFill>
        <p:spPr bwMode="auto">
          <a:xfrm>
            <a:off x="320265" y="1676400"/>
            <a:ext cx="304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868362"/>
          </a:xfrm>
        </p:spPr>
        <p:txBody>
          <a:bodyPr/>
          <a:lstStyle/>
          <a:p>
            <a:r>
              <a:rPr lang="en-US" b="1" smtClean="0"/>
              <a:t>Application execution</a:t>
            </a:r>
            <a:endParaRPr lang="en-US" b="1"/>
          </a:p>
        </p:txBody>
      </p:sp>
      <p:sp>
        <p:nvSpPr>
          <p:cNvPr id="3" name="Content Placeholder 2"/>
          <p:cNvSpPr>
            <a:spLocks noGrp="1"/>
          </p:cNvSpPr>
          <p:nvPr>
            <p:ph idx="1"/>
          </p:nvPr>
        </p:nvSpPr>
        <p:spPr>
          <a:xfrm>
            <a:off x="3352800" y="1066800"/>
            <a:ext cx="5638800" cy="1600200"/>
          </a:xfrm>
        </p:spPr>
        <p:txBody>
          <a:bodyPr>
            <a:normAutofit/>
          </a:bodyPr>
          <a:lstStyle/>
          <a:p>
            <a:r>
              <a:rPr lang="en-US" sz="2400" smtClean="0"/>
              <a:t>Attackers have exploited applications through the user supplied input.</a:t>
            </a:r>
          </a:p>
        </p:txBody>
      </p:sp>
      <p:sp>
        <p:nvSpPr>
          <p:cNvPr id="4" name="AutoShape 2" descr="Káº¿t quáº£ hÃ¬nh áº£nh cho Application secur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Káº¿t quáº£ hÃ¬nh áº£nh cho Application secur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Káº¿t quáº£ hÃ¬nh áº£nh cho Application securit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9" descr="Káº¿t quáº£ hÃ¬nh áº£nh cho Application secur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130" y="1981200"/>
            <a:ext cx="5323621" cy="320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60375" y="5334000"/>
            <a:ext cx="8455025" cy="1569660"/>
          </a:xfrm>
          <a:prstGeom prst="rect">
            <a:avLst/>
          </a:prstGeom>
        </p:spPr>
        <p:txBody>
          <a:bodyPr wrap="square">
            <a:spAutoFit/>
          </a:bodyPr>
          <a:lstStyle/>
          <a:p>
            <a:r>
              <a:rPr lang="en-US" sz="2400"/>
              <a:t>In order to mitigate this attack, a number of platforms and OSes mark the application data as non-executable so that even if the attacker manages to write data to the memory they will struggle to execute that data.</a:t>
            </a:r>
          </a:p>
        </p:txBody>
      </p:sp>
    </p:spTree>
    <p:extLst>
      <p:ext uri="{BB962C8B-B14F-4D97-AF65-F5344CB8AC3E}">
        <p14:creationId xmlns:p14="http://schemas.microsoft.com/office/powerpoint/2010/main" val="25623463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Maintenance </a:t>
            </a:r>
            <a:endParaRPr lang="en-US"/>
          </a:p>
        </p:txBody>
      </p:sp>
      <p:sp>
        <p:nvSpPr>
          <p:cNvPr id="3" name="Content Placeholder 2"/>
          <p:cNvSpPr>
            <a:spLocks noGrp="1"/>
          </p:cNvSpPr>
          <p:nvPr>
            <p:ph idx="1"/>
          </p:nvPr>
        </p:nvSpPr>
        <p:spPr/>
        <p:txBody>
          <a:bodyPr/>
          <a:lstStyle/>
          <a:p>
            <a:r>
              <a:rPr lang="en-US" smtClean="0"/>
              <a:t>Now that system is set, keep it secure</a:t>
            </a:r>
          </a:p>
          <a:p>
            <a:r>
              <a:rPr lang="en-US" smtClean="0"/>
              <a:t>This involves</a:t>
            </a:r>
          </a:p>
          <a:p>
            <a:pPr lvl="1"/>
            <a:r>
              <a:rPr lang="en-US" smtClean="0"/>
              <a:t>Monitoring and analyzing logging information</a:t>
            </a:r>
          </a:p>
          <a:p>
            <a:pPr lvl="1"/>
            <a:r>
              <a:rPr lang="en-US" smtClean="0"/>
              <a:t>Performing regular backups</a:t>
            </a:r>
          </a:p>
          <a:p>
            <a:pPr lvl="1"/>
            <a:r>
              <a:rPr lang="en-US" smtClean="0"/>
              <a:t>Recovering from security compromises</a:t>
            </a:r>
          </a:p>
          <a:p>
            <a:pPr lvl="1"/>
            <a:r>
              <a:rPr lang="en-US" smtClean="0"/>
              <a:t>Regular testing for security</a:t>
            </a:r>
          </a:p>
          <a:p>
            <a:pPr lvl="1"/>
            <a:r>
              <a:rPr lang="en-US" smtClean="0"/>
              <a:t>Patch, update, and revise critical software</a:t>
            </a:r>
            <a:endParaRPr lang="en-US"/>
          </a:p>
        </p:txBody>
      </p:sp>
    </p:spTree>
    <p:extLst>
      <p:ext uri="{BB962C8B-B14F-4D97-AF65-F5344CB8AC3E}">
        <p14:creationId xmlns:p14="http://schemas.microsoft.com/office/powerpoint/2010/main" val="10845321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038600" cy="1219200"/>
          </a:xfrm>
        </p:spPr>
        <p:txBody>
          <a:bodyPr/>
          <a:lstStyle/>
          <a:p>
            <a:r>
              <a:rPr lang="en-US" b="1" smtClean="0"/>
              <a:t>Logging </a:t>
            </a:r>
            <a:endParaRPr lang="en-US" b="1"/>
          </a:p>
        </p:txBody>
      </p:sp>
      <p:sp>
        <p:nvSpPr>
          <p:cNvPr id="3" name="Content Placeholder 2"/>
          <p:cNvSpPr>
            <a:spLocks noGrp="1"/>
          </p:cNvSpPr>
          <p:nvPr>
            <p:ph idx="1"/>
          </p:nvPr>
        </p:nvSpPr>
        <p:spPr>
          <a:xfrm>
            <a:off x="76200" y="1600200"/>
            <a:ext cx="4419600" cy="4525963"/>
          </a:xfrm>
        </p:spPr>
        <p:txBody>
          <a:bodyPr>
            <a:normAutofit fontScale="92500" lnSpcReduction="10000"/>
          </a:bodyPr>
          <a:lstStyle/>
          <a:p>
            <a:r>
              <a:rPr lang="en-US" smtClean="0"/>
              <a:t>Keep a record of important events in the computer</a:t>
            </a:r>
          </a:p>
          <a:p>
            <a:r>
              <a:rPr lang="en-US" smtClean="0"/>
              <a:t>Problems </a:t>
            </a:r>
          </a:p>
          <a:p>
            <a:pPr lvl="1"/>
            <a:r>
              <a:rPr lang="en-US" smtClean="0"/>
              <a:t>Need to make sure to have enough space</a:t>
            </a:r>
          </a:p>
          <a:p>
            <a:pPr lvl="1"/>
            <a:r>
              <a:rPr lang="en-US" smtClean="0"/>
              <a:t>Manual analysis is hard, so these logs should contain a format such that a program can parse messages</a:t>
            </a: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871" y="3392129"/>
            <a:ext cx="4267200" cy="309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147" y="1022554"/>
            <a:ext cx="4517923" cy="212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8391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5105400" cy="868362"/>
          </a:xfrm>
        </p:spPr>
        <p:txBody>
          <a:bodyPr>
            <a:normAutofit/>
          </a:bodyPr>
          <a:lstStyle/>
          <a:p>
            <a:r>
              <a:rPr lang="en-US" b="1" smtClean="0"/>
              <a:t>Data backup</a:t>
            </a:r>
            <a:endParaRPr lang="en-US" b="1"/>
          </a:p>
        </p:txBody>
      </p:sp>
      <p:sp>
        <p:nvSpPr>
          <p:cNvPr id="3" name="Content Placeholder 2"/>
          <p:cNvSpPr>
            <a:spLocks noGrp="1"/>
          </p:cNvSpPr>
          <p:nvPr>
            <p:ph idx="1"/>
          </p:nvPr>
        </p:nvSpPr>
        <p:spPr>
          <a:xfrm>
            <a:off x="155575" y="1846006"/>
            <a:ext cx="5867400" cy="4525963"/>
          </a:xfrm>
        </p:spPr>
        <p:txBody>
          <a:bodyPr>
            <a:normAutofit/>
          </a:bodyPr>
          <a:lstStyle/>
          <a:p>
            <a:r>
              <a:rPr lang="en-US" sz="2400" smtClean="0"/>
              <a:t>Backup us the act of creating copies of information such that it may be recovered</a:t>
            </a:r>
          </a:p>
          <a:p>
            <a:r>
              <a:rPr lang="en-US" sz="2400" smtClean="0"/>
              <a:t>Archive is to keep these backups for a long period of time in order to meed some legal aspects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0"/>
            <a:ext cx="24955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Káº¿t quáº£ hÃ¬nh áº£nh cho data backu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613" y="1524000"/>
            <a:ext cx="2895600"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810001" y="4227255"/>
            <a:ext cx="5333999" cy="2554545"/>
          </a:xfrm>
          <a:prstGeom prst="rect">
            <a:avLst/>
          </a:prstGeom>
        </p:spPr>
        <p:txBody>
          <a:bodyPr wrap="square">
            <a:spAutoFit/>
          </a:bodyPr>
          <a:lstStyle/>
          <a:p>
            <a:pPr marL="285750" indent="-285750">
              <a:buFont typeface="Arial" pitchFamily="34" charset="0"/>
              <a:buChar char="•"/>
            </a:pPr>
            <a:r>
              <a:rPr lang="en-US" sz="2000"/>
              <a:t>Should the backup be kept online or offline?</a:t>
            </a:r>
          </a:p>
          <a:p>
            <a:pPr marL="742950" lvl="1" indent="-285750">
              <a:buFont typeface="Wingdings" pitchFamily="2" charset="2"/>
              <a:buChar char="ü"/>
            </a:pPr>
            <a:r>
              <a:rPr lang="en-US" sz="2000"/>
              <a:t>Online makes easier access, faster recover</a:t>
            </a:r>
          </a:p>
          <a:p>
            <a:pPr marL="742950" lvl="1" indent="-285750">
              <a:buFont typeface="Wingdings" pitchFamily="2" charset="2"/>
              <a:buChar char="ü"/>
            </a:pPr>
            <a:r>
              <a:rPr lang="en-US" sz="2000"/>
              <a:t>Offline is more secure, harder to recover</a:t>
            </a:r>
          </a:p>
          <a:p>
            <a:pPr marL="742950" lvl="1" indent="-285750">
              <a:buFont typeface="Wingdings" pitchFamily="2" charset="2"/>
              <a:buChar char="ü"/>
            </a:pPr>
            <a:r>
              <a:rPr lang="en-US" sz="2000"/>
              <a:t>Why not both?. Users should keep their own offline backups, in case online backup gets removed</a:t>
            </a:r>
          </a:p>
          <a:p>
            <a:pPr marL="285750" indent="-285750">
              <a:buFont typeface="Arial" pitchFamily="34" charset="0"/>
              <a:buChar char="•"/>
            </a:pPr>
            <a:r>
              <a:rPr lang="en-US" sz="2000"/>
              <a:t>Data may be lost accidentally (hardware failures, human mistake) or intentionally</a:t>
            </a:r>
          </a:p>
        </p:txBody>
      </p:sp>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18294"/>
          <a:stretch/>
        </p:blipFill>
        <p:spPr bwMode="auto">
          <a:xfrm>
            <a:off x="307975" y="4379655"/>
            <a:ext cx="3449607" cy="2021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6890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should the OS protect?</a:t>
            </a:r>
            <a:endParaRPr lang="en-US"/>
          </a:p>
        </p:txBody>
      </p:sp>
      <p:sp>
        <p:nvSpPr>
          <p:cNvPr id="3" name="Content Placeholder 2"/>
          <p:cNvSpPr>
            <a:spLocks noGrp="1"/>
          </p:cNvSpPr>
          <p:nvPr>
            <p:ph idx="1"/>
          </p:nvPr>
        </p:nvSpPr>
        <p:spPr/>
        <p:txBody>
          <a:bodyPr/>
          <a:lstStyle/>
          <a:p>
            <a:r>
              <a:rPr lang="en-US" smtClean="0"/>
              <a:t>Itself (from users)</a:t>
            </a:r>
          </a:p>
          <a:p>
            <a:r>
              <a:rPr lang="en-US" smtClean="0"/>
              <a:t>Processes (both services and user’s application)</a:t>
            </a:r>
          </a:p>
          <a:p>
            <a:r>
              <a:rPr lang="en-US" smtClean="0"/>
              <a:t>File access</a:t>
            </a:r>
          </a:p>
          <a:p>
            <a:r>
              <a:rPr lang="en-US" smtClean="0"/>
              <a:t>Communication </a:t>
            </a:r>
            <a:endParaRPr lang="en-US"/>
          </a:p>
        </p:txBody>
      </p:sp>
    </p:spTree>
    <p:extLst>
      <p:ext uri="{BB962C8B-B14F-4D97-AF65-F5344CB8AC3E}">
        <p14:creationId xmlns:p14="http://schemas.microsoft.com/office/powerpoint/2010/main" val="42684575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5105400" cy="868362"/>
          </a:xfrm>
        </p:spPr>
        <p:txBody>
          <a:bodyPr/>
          <a:lstStyle/>
          <a:p>
            <a:r>
              <a:rPr lang="en-US" b="1" smtClean="0"/>
              <a:t>Network protection</a:t>
            </a:r>
            <a:endParaRPr lang="en-US" b="1"/>
          </a:p>
        </p:txBody>
      </p:sp>
      <p:sp>
        <p:nvSpPr>
          <p:cNvPr id="3" name="Content Placeholder 2"/>
          <p:cNvSpPr>
            <a:spLocks noGrp="1"/>
          </p:cNvSpPr>
          <p:nvPr>
            <p:ph idx="1"/>
          </p:nvPr>
        </p:nvSpPr>
        <p:spPr>
          <a:xfrm>
            <a:off x="4800600" y="1143001"/>
            <a:ext cx="4191000" cy="2362200"/>
          </a:xfrm>
        </p:spPr>
        <p:txBody>
          <a:bodyPr>
            <a:normAutofit fontScale="92500"/>
          </a:bodyPr>
          <a:lstStyle/>
          <a:p>
            <a:r>
              <a:rPr lang="en-US" sz="2800" smtClean="0"/>
              <a:t>The connectivity of operating systems to the Internet also signalled the start of a rapid increase in reported vulnerabilities.</a:t>
            </a:r>
          </a:p>
          <a:p>
            <a:endParaRPr lang="en-US" sz="280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4419600" cy="257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2900" y="4414684"/>
            <a:ext cx="4686300" cy="1938992"/>
          </a:xfrm>
          <a:prstGeom prst="rect">
            <a:avLst/>
          </a:prstGeom>
        </p:spPr>
        <p:txBody>
          <a:bodyPr wrap="square">
            <a:spAutoFit/>
          </a:bodyPr>
          <a:lstStyle/>
          <a:p>
            <a:pPr marL="342900" indent="-342900">
              <a:buFont typeface="Arial" pitchFamily="34" charset="0"/>
              <a:buChar char="•"/>
            </a:pPr>
            <a:r>
              <a:rPr lang="en-US" sz="2400"/>
              <a:t>Many Oses have built firewalls into their operating systems to reduce the ability of attackers to access network services and applications that they should not.</a:t>
            </a: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942" y="3507755"/>
            <a:ext cx="3857162" cy="284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7022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177"/>
            <a:ext cx="5257800" cy="792162"/>
          </a:xfrm>
        </p:spPr>
        <p:txBody>
          <a:bodyPr/>
          <a:lstStyle/>
          <a:p>
            <a:r>
              <a:rPr lang="en-US" b="1" smtClean="0"/>
              <a:t>Malware protection</a:t>
            </a:r>
            <a:endParaRPr lang="en-US" b="1"/>
          </a:p>
        </p:txBody>
      </p:sp>
      <p:sp>
        <p:nvSpPr>
          <p:cNvPr id="3" name="Content Placeholder 2"/>
          <p:cNvSpPr>
            <a:spLocks noGrp="1"/>
          </p:cNvSpPr>
          <p:nvPr>
            <p:ph idx="1"/>
          </p:nvPr>
        </p:nvSpPr>
        <p:spPr>
          <a:xfrm>
            <a:off x="152400" y="1219200"/>
            <a:ext cx="5205631" cy="2971800"/>
          </a:xfrm>
        </p:spPr>
        <p:txBody>
          <a:bodyPr>
            <a:normAutofit fontScale="85000" lnSpcReduction="20000"/>
          </a:bodyPr>
          <a:lstStyle/>
          <a:p>
            <a:r>
              <a:rPr lang="en-US" smtClean="0"/>
              <a:t>Malware has become an increasing issue for operating systems to deal with as users need and want to access and exchange files and applications through a variety of means, such as web portal, messaging/chat systems and social media.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04800"/>
            <a:ext cx="2952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343400"/>
            <a:ext cx="304281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81400" y="5562600"/>
            <a:ext cx="5486400" cy="830997"/>
          </a:xfrm>
          <a:prstGeom prst="rect">
            <a:avLst/>
          </a:prstGeom>
        </p:spPr>
        <p:txBody>
          <a:bodyPr wrap="square">
            <a:spAutoFit/>
          </a:bodyPr>
          <a:lstStyle/>
          <a:p>
            <a:pPr marL="342900" indent="-342900">
              <a:buFont typeface="Arial" pitchFamily="34" charset="0"/>
              <a:buChar char="•"/>
            </a:pPr>
            <a:r>
              <a:rPr lang="en-US" sz="2400"/>
              <a:t>Application verification and control.</a:t>
            </a:r>
          </a:p>
          <a:p>
            <a:pPr marL="342900" indent="-342900">
              <a:buFont typeface="Arial" pitchFamily="34" charset="0"/>
              <a:buChar char="•"/>
            </a:pPr>
            <a:r>
              <a:rPr lang="en-US" sz="2400"/>
              <a:t>Application separation - sanboxing</a:t>
            </a:r>
          </a:p>
        </p:txBody>
      </p:sp>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052" y="2286000"/>
            <a:ext cx="3714750" cy="260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140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cause </a:t>
            </a:r>
            <a:r>
              <a:rPr lang="en-US" dirty="0" smtClean="0"/>
              <a:t>vulnerabilities (cont.)</a:t>
            </a:r>
            <a:endParaRPr lang="en-US" dirty="0"/>
          </a:p>
        </p:txBody>
      </p:sp>
      <p:sp>
        <p:nvSpPr>
          <p:cNvPr id="3" name="Content Placeholder 2"/>
          <p:cNvSpPr>
            <a:spLocks noGrp="1"/>
          </p:cNvSpPr>
          <p:nvPr>
            <p:ph idx="1"/>
          </p:nvPr>
        </p:nvSpPr>
        <p:spPr>
          <a:xfrm>
            <a:off x="457200" y="1445516"/>
            <a:ext cx="8229600" cy="5257800"/>
          </a:xfrm>
        </p:spPr>
        <p:txBody>
          <a:bodyPr>
            <a:normAutofit fontScale="62500" lnSpcReduction="20000"/>
          </a:bodyPr>
          <a:lstStyle/>
          <a:p>
            <a:pPr>
              <a:spcAft>
                <a:spcPts val="600"/>
              </a:spcAft>
            </a:pPr>
            <a:r>
              <a:rPr lang="en-US" b="1" dirty="0"/>
              <a:t>Operating system flaws: </a:t>
            </a:r>
            <a:endParaRPr lang="en-US" b="1" dirty="0" smtClean="0"/>
          </a:p>
          <a:p>
            <a:pPr lvl="1">
              <a:spcAft>
                <a:spcPts val="600"/>
              </a:spcAft>
            </a:pPr>
            <a:r>
              <a:rPr lang="en-US" dirty="0" smtClean="0"/>
              <a:t>Like </a:t>
            </a:r>
            <a:r>
              <a:rPr lang="en-US" dirty="0"/>
              <a:t>any software, operating systems can have flaws. Operating systems that are insecure by default and give all users full access can allow viruses and malware to execute commands.</a:t>
            </a:r>
          </a:p>
          <a:p>
            <a:pPr>
              <a:spcAft>
                <a:spcPts val="600"/>
              </a:spcAft>
            </a:pPr>
            <a:r>
              <a:rPr lang="en-US" b="1" dirty="0"/>
              <a:t>Internet usage: </a:t>
            </a:r>
            <a:endParaRPr lang="en-US" b="1" dirty="0" smtClean="0"/>
          </a:p>
          <a:p>
            <a:pPr lvl="1">
              <a:spcAft>
                <a:spcPts val="600"/>
              </a:spcAft>
            </a:pPr>
            <a:r>
              <a:rPr lang="en-US" dirty="0" smtClean="0"/>
              <a:t>The </a:t>
            </a:r>
            <a:r>
              <a:rPr lang="en-US" dirty="0"/>
              <a:t>Internet is full of </a:t>
            </a:r>
            <a:r>
              <a:rPr lang="en-US" dirty="0">
                <a:hlinkClick r:id="rId3"/>
              </a:rPr>
              <a:t>spyware</a:t>
            </a:r>
            <a:r>
              <a:rPr lang="en-US" dirty="0"/>
              <a:t> and adware that can be installed automatically on computers.</a:t>
            </a:r>
          </a:p>
          <a:p>
            <a:pPr>
              <a:spcAft>
                <a:spcPts val="600"/>
              </a:spcAft>
            </a:pPr>
            <a:r>
              <a:rPr lang="en-US" b="1" dirty="0"/>
              <a:t>Software bugs: </a:t>
            </a:r>
            <a:endParaRPr lang="en-US" b="1" dirty="0" smtClean="0"/>
          </a:p>
          <a:p>
            <a:pPr lvl="1">
              <a:spcAft>
                <a:spcPts val="600"/>
              </a:spcAft>
            </a:pPr>
            <a:r>
              <a:rPr lang="en-US" dirty="0" smtClean="0"/>
              <a:t>Programmers </a:t>
            </a:r>
            <a:r>
              <a:rPr lang="en-US" dirty="0"/>
              <a:t>can accidentally or deliberately leave an exploitable bug in software.</a:t>
            </a:r>
          </a:p>
          <a:p>
            <a:pPr>
              <a:spcAft>
                <a:spcPts val="600"/>
              </a:spcAft>
            </a:pPr>
            <a:r>
              <a:rPr lang="en-US" b="1" dirty="0"/>
              <a:t>Unchecked user input: </a:t>
            </a:r>
            <a:endParaRPr lang="en-US" b="1" dirty="0" smtClean="0"/>
          </a:p>
          <a:p>
            <a:pPr lvl="1">
              <a:spcAft>
                <a:spcPts val="600"/>
              </a:spcAft>
            </a:pPr>
            <a:r>
              <a:rPr lang="en-US" dirty="0" smtClean="0"/>
              <a:t>If </a:t>
            </a:r>
            <a:r>
              <a:rPr lang="en-US" dirty="0"/>
              <a:t>your website or software assume all input is safe it may execute unintended SQL commands.</a:t>
            </a:r>
          </a:p>
          <a:p>
            <a:pPr>
              <a:spcAft>
                <a:spcPts val="600"/>
              </a:spcAft>
            </a:pPr>
            <a:r>
              <a:rPr lang="en-US" b="1" dirty="0"/>
              <a:t>People: </a:t>
            </a:r>
            <a:endParaRPr lang="en-US" b="1" dirty="0" smtClean="0"/>
          </a:p>
          <a:p>
            <a:pPr lvl="1">
              <a:spcAft>
                <a:spcPts val="600"/>
              </a:spcAft>
            </a:pPr>
            <a:r>
              <a:rPr lang="en-US" dirty="0" smtClean="0"/>
              <a:t>The </a:t>
            </a:r>
            <a:r>
              <a:rPr lang="en-US" dirty="0"/>
              <a:t>biggest vulnerability in any organization is the human at the end of the system. </a:t>
            </a:r>
            <a:r>
              <a:rPr lang="en-US" dirty="0">
                <a:hlinkClick r:id="rId4"/>
              </a:rPr>
              <a:t>Social engineering</a:t>
            </a:r>
            <a:r>
              <a:rPr lang="en-US" dirty="0"/>
              <a:t> is the biggest threat to the majority of organizations. </a:t>
            </a:r>
          </a:p>
          <a:p>
            <a:endParaRPr lang="en-US" dirty="0"/>
          </a:p>
        </p:txBody>
      </p:sp>
    </p:spTree>
    <p:extLst>
      <p:ext uri="{BB962C8B-B14F-4D97-AF65-F5344CB8AC3E}">
        <p14:creationId xmlns:p14="http://schemas.microsoft.com/office/powerpoint/2010/main" val="9384102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Autofit/>
          </a:bodyPr>
          <a:lstStyle/>
          <a:p>
            <a:r>
              <a:rPr lang="en-US" sz="11500" smtClean="0"/>
              <a:t>Q&amp;A</a:t>
            </a:r>
            <a:endParaRPr lang="en-US" sz="11500"/>
          </a:p>
        </p:txBody>
      </p:sp>
    </p:spTree>
    <p:extLst>
      <p:ext uri="{BB962C8B-B14F-4D97-AF65-F5344CB8AC3E}">
        <p14:creationId xmlns:p14="http://schemas.microsoft.com/office/powerpoint/2010/main" val="41290772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OS security audit &amp; assessment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5101539"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157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Software Vulnerabilities</a:t>
            </a:r>
            <a:endParaRPr lang="en-US" dirty="0"/>
          </a:p>
        </p:txBody>
      </p:sp>
      <p:pic>
        <p:nvPicPr>
          <p:cNvPr id="4" name="Picture 3"/>
          <p:cNvPicPr>
            <a:picLocks noChangeAspect="1"/>
          </p:cNvPicPr>
          <p:nvPr/>
        </p:nvPicPr>
        <p:blipFill>
          <a:blip r:embed="rId3"/>
          <a:stretch>
            <a:fillRect/>
          </a:stretch>
        </p:blipFill>
        <p:spPr>
          <a:xfrm>
            <a:off x="4876800" y="2057400"/>
            <a:ext cx="4191000" cy="3419856"/>
          </a:xfrm>
          <a:prstGeom prst="rect">
            <a:avLst/>
          </a:prstGeom>
        </p:spPr>
      </p:pic>
      <p:sp>
        <p:nvSpPr>
          <p:cNvPr id="3" name="Content Placeholder 2"/>
          <p:cNvSpPr>
            <a:spLocks noGrp="1"/>
          </p:cNvSpPr>
          <p:nvPr>
            <p:ph idx="1"/>
          </p:nvPr>
        </p:nvSpPr>
        <p:spPr>
          <a:xfrm>
            <a:off x="26020" y="1600200"/>
            <a:ext cx="5791200" cy="4876800"/>
          </a:xfrm>
        </p:spPr>
        <p:txBody>
          <a:bodyPr>
            <a:normAutofit fontScale="92500"/>
          </a:bodyPr>
          <a:lstStyle/>
          <a:p>
            <a:r>
              <a:rPr lang="en-US" b="1" dirty="0" smtClean="0">
                <a:solidFill>
                  <a:srgbClr val="FF0000"/>
                </a:solidFill>
              </a:rPr>
              <a:t>Threats</a:t>
            </a:r>
            <a:r>
              <a:rPr lang="en-US" dirty="0" smtClean="0"/>
              <a:t>: a set of circumstances that has the potential to cause loss or harm.</a:t>
            </a:r>
          </a:p>
          <a:p>
            <a:r>
              <a:rPr lang="en-US" dirty="0"/>
              <a:t>Threats to computerized information systems include </a:t>
            </a:r>
            <a:r>
              <a:rPr lang="en-US" sz="2600" i="1" dirty="0">
                <a:solidFill>
                  <a:srgbClr val="7030A0"/>
                </a:solidFill>
              </a:rPr>
              <a:t>hardware and software failure</a:t>
            </a:r>
            <a:r>
              <a:rPr lang="en-US" dirty="0"/>
              <a:t>; </a:t>
            </a:r>
            <a:r>
              <a:rPr lang="en-US" sz="2600" i="1" dirty="0">
                <a:solidFill>
                  <a:srgbClr val="7030A0"/>
                </a:solidFill>
              </a:rPr>
              <a:t>user errors</a:t>
            </a:r>
            <a:r>
              <a:rPr lang="en-US" dirty="0"/>
              <a:t>; </a:t>
            </a:r>
            <a:r>
              <a:rPr lang="en-US" sz="2600" i="1" dirty="0">
                <a:solidFill>
                  <a:srgbClr val="7030A0"/>
                </a:solidFill>
              </a:rPr>
              <a:t>physical disasters such as fire or power failure</a:t>
            </a:r>
            <a:r>
              <a:rPr lang="en-US" dirty="0"/>
              <a:t>; </a:t>
            </a:r>
            <a:r>
              <a:rPr lang="en-US" sz="2600" i="1" dirty="0">
                <a:solidFill>
                  <a:srgbClr val="7030A0"/>
                </a:solidFill>
              </a:rPr>
              <a:t>theft of data, services, and equipment; unauthorized use of data</a:t>
            </a:r>
            <a:r>
              <a:rPr lang="en-US" dirty="0"/>
              <a:t>; and </a:t>
            </a:r>
            <a:r>
              <a:rPr lang="en-US" sz="2600" i="1" dirty="0">
                <a:solidFill>
                  <a:srgbClr val="7030A0"/>
                </a:solidFill>
              </a:rPr>
              <a:t>telecommunications disruptions</a:t>
            </a:r>
            <a:r>
              <a:rPr lang="en-US" dirty="0"/>
              <a:t>.</a:t>
            </a:r>
            <a:endParaRPr lang="en-US" dirty="0" smtClean="0"/>
          </a:p>
          <a:p>
            <a:endParaRPr lang="en-US" b="1" dirty="0" smtClean="0">
              <a:solidFill>
                <a:srgbClr val="002060"/>
              </a:solidFill>
            </a:endParaRPr>
          </a:p>
        </p:txBody>
      </p:sp>
    </p:spTree>
    <p:extLst>
      <p:ext uri="{BB962C8B-B14F-4D97-AF65-F5344CB8AC3E}">
        <p14:creationId xmlns:p14="http://schemas.microsoft.com/office/powerpoint/2010/main" val="2965985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Control</a:t>
            </a:r>
            <a:r>
              <a:rPr lang="en-US" dirty="0" smtClean="0"/>
              <a:t> Vulnerability</a:t>
            </a:r>
            <a:endParaRPr lang="en-US" dirty="0"/>
          </a:p>
        </p:txBody>
      </p:sp>
      <p:sp>
        <p:nvSpPr>
          <p:cNvPr id="3" name="Content Placeholder 2"/>
          <p:cNvSpPr>
            <a:spLocks noGrp="1"/>
          </p:cNvSpPr>
          <p:nvPr>
            <p:ph idx="1"/>
          </p:nvPr>
        </p:nvSpPr>
        <p:spPr>
          <a:xfrm>
            <a:off x="457200" y="1600200"/>
            <a:ext cx="8534400" cy="4525963"/>
          </a:xfrm>
        </p:spPr>
        <p:txBody>
          <a:bodyPr/>
          <a:lstStyle/>
          <a:p>
            <a:r>
              <a:rPr lang="en-US" dirty="0" smtClean="0">
                <a:solidFill>
                  <a:srgbClr val="0070C0"/>
                </a:solidFill>
              </a:rPr>
              <a:t>Control</a:t>
            </a:r>
            <a:r>
              <a:rPr lang="en-US" dirty="0" smtClean="0"/>
              <a:t>: an action, device, policy, procedure, or technique that removes or reduces a vulnerability</a:t>
            </a:r>
          </a:p>
          <a:p>
            <a:r>
              <a:rPr lang="en-US" dirty="0" smtClean="0"/>
              <a:t>A </a:t>
            </a:r>
            <a:r>
              <a:rPr lang="en-US" dirty="0" smtClean="0">
                <a:solidFill>
                  <a:srgbClr val="FF0000"/>
                </a:solidFill>
              </a:rPr>
              <a:t>threat</a:t>
            </a:r>
            <a:r>
              <a:rPr lang="en-US" dirty="0" smtClean="0"/>
              <a:t> is blocked by </a:t>
            </a:r>
            <a:r>
              <a:rPr lang="en-US" dirty="0" smtClean="0">
                <a:solidFill>
                  <a:srgbClr val="0070C0"/>
                </a:solidFill>
              </a:rPr>
              <a:t>control</a:t>
            </a:r>
            <a:r>
              <a:rPr lang="en-US" dirty="0" smtClean="0"/>
              <a:t> of vulnerability </a:t>
            </a:r>
            <a:endParaRPr lang="en-US" dirty="0"/>
          </a:p>
        </p:txBody>
      </p:sp>
      <p:pic>
        <p:nvPicPr>
          <p:cNvPr id="4" name="Picture 3"/>
          <p:cNvPicPr>
            <a:picLocks noChangeAspect="1"/>
          </p:cNvPicPr>
          <p:nvPr/>
        </p:nvPicPr>
        <p:blipFill>
          <a:blip r:embed="rId3"/>
          <a:stretch>
            <a:fillRect/>
          </a:stretch>
        </p:blipFill>
        <p:spPr>
          <a:xfrm>
            <a:off x="490980" y="3990278"/>
            <a:ext cx="8500620" cy="2346325"/>
          </a:xfrm>
          <a:prstGeom prst="rect">
            <a:avLst/>
          </a:prstGeom>
        </p:spPr>
      </p:pic>
    </p:spTree>
    <p:extLst>
      <p:ext uri="{BB962C8B-B14F-4D97-AF65-F5344CB8AC3E}">
        <p14:creationId xmlns:p14="http://schemas.microsoft.com/office/powerpoint/2010/main" val="3055048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2155</TotalTime>
  <Words>5649</Words>
  <Application>Microsoft Office PowerPoint</Application>
  <PresentationFormat>On-screen Show (4:3)</PresentationFormat>
  <Paragraphs>709</Paragraphs>
  <Slides>71</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Courier New</vt:lpstr>
      <vt:lpstr>Wingdings</vt:lpstr>
      <vt:lpstr>Office Theme</vt:lpstr>
      <vt:lpstr>Chapter 2.  </vt:lpstr>
      <vt:lpstr>Contents </vt:lpstr>
      <vt:lpstr>Software Vulnerabilities</vt:lpstr>
      <vt:lpstr>Software Vulnerabilities</vt:lpstr>
      <vt:lpstr>Software Vulnerabilities</vt:lpstr>
      <vt:lpstr>What cause vulnerabilities</vt:lpstr>
      <vt:lpstr>What cause vulnerabilities (cont.)</vt:lpstr>
      <vt:lpstr>Software Vulnerabilities</vt:lpstr>
      <vt:lpstr>Control Vulnerability</vt:lpstr>
      <vt:lpstr>PowerPoint Presentation</vt:lpstr>
      <vt:lpstr>PowerPoint Presentation</vt:lpstr>
      <vt:lpstr>Vulnerable Program</vt:lpstr>
      <vt:lpstr>PowerPoint Presentation</vt:lpstr>
      <vt:lpstr>PowerPoint Presentation</vt:lpstr>
      <vt:lpstr>PowerPoint Presentation</vt:lpstr>
      <vt:lpstr>Vulnerable Program</vt:lpstr>
      <vt:lpstr>PowerPoint Presentation</vt:lpstr>
      <vt:lpstr>Most Common Vulnerabilities</vt:lpstr>
      <vt:lpstr>Questions </vt:lpstr>
      <vt:lpstr>Buffer overflow</vt:lpstr>
      <vt:lpstr>Program memory layout</vt:lpstr>
      <vt:lpstr>Program Memory Stack</vt:lpstr>
      <vt:lpstr>Function Call Stack</vt:lpstr>
      <vt:lpstr>Stack Layout for Function Call Chain</vt:lpstr>
      <vt:lpstr>Stack Buffer-Oveflow attack</vt:lpstr>
      <vt:lpstr>Some examples - What is Buffer Overflow?</vt:lpstr>
      <vt:lpstr>Some examples</vt:lpstr>
      <vt:lpstr>Copy Data to Buffer</vt:lpstr>
      <vt:lpstr>Buffer overflow</vt:lpstr>
      <vt:lpstr>Exploiting a Buffer Overflow Vulnerability</vt:lpstr>
      <vt:lpstr>PowerPoint Presentation</vt:lpstr>
      <vt:lpstr>PowerPoint Presentation</vt:lpstr>
      <vt:lpstr>PowerPoint Presentation</vt:lpstr>
      <vt:lpstr>Countermeasures </vt:lpstr>
      <vt:lpstr>PowerPoint Presentation</vt:lpstr>
      <vt:lpstr>PowerPoint Presentation</vt:lpstr>
      <vt:lpstr>PowerPoint Presentation</vt:lpstr>
      <vt:lpstr>PowerPoint Presentation</vt:lpstr>
      <vt:lpstr>Lab1. Buffer Overflow</vt:lpstr>
      <vt:lpstr>Lab1. Buffer Overflow (cont.)</vt:lpstr>
      <vt:lpstr>OS Security </vt:lpstr>
      <vt:lpstr>What does Operating System Security (OS Security) mean?</vt:lpstr>
      <vt:lpstr>What does Operating System Security (OS Security) mean? (cont.)</vt:lpstr>
      <vt:lpstr>What does Operating System Security (OS Security) mean? (cont.)</vt:lpstr>
      <vt:lpstr>OS security issues</vt:lpstr>
      <vt:lpstr>The components of an OS security environment</vt:lpstr>
      <vt:lpstr>Services </vt:lpstr>
      <vt:lpstr>Files </vt:lpstr>
      <vt:lpstr>File permissions</vt:lpstr>
      <vt:lpstr>Sharing Files</vt:lpstr>
      <vt:lpstr>Memory </vt:lpstr>
      <vt:lpstr>Authentication </vt:lpstr>
      <vt:lpstr>Authorization </vt:lpstr>
      <vt:lpstr>User administration</vt:lpstr>
      <vt:lpstr>NIST approach phases</vt:lpstr>
      <vt:lpstr>OS layered model</vt:lpstr>
      <vt:lpstr>Operating Systems Hardening</vt:lpstr>
      <vt:lpstr>Installing and patching</vt:lpstr>
      <vt:lpstr>Remove unnecessary support</vt:lpstr>
      <vt:lpstr>Configure authentication</vt:lpstr>
      <vt:lpstr>Additional security and Testing</vt:lpstr>
      <vt:lpstr>Application Security</vt:lpstr>
      <vt:lpstr>Application execution</vt:lpstr>
      <vt:lpstr>Maintenance </vt:lpstr>
      <vt:lpstr>Logging </vt:lpstr>
      <vt:lpstr>Data backup</vt:lpstr>
      <vt:lpstr>What should the OS protect?</vt:lpstr>
      <vt:lpstr>Network protection</vt:lpstr>
      <vt:lpstr>Malware protection</vt:lpstr>
      <vt:lpstr>Q&amp;A</vt:lpstr>
      <vt:lpstr>OS security audit &amp;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Software &amp; OS Security</dc:title>
  <dc:creator>Admin</dc:creator>
  <cp:lastModifiedBy>WINDOWS 10</cp:lastModifiedBy>
  <cp:revision>116</cp:revision>
  <dcterms:created xsi:type="dcterms:W3CDTF">2006-08-16T00:00:00Z</dcterms:created>
  <dcterms:modified xsi:type="dcterms:W3CDTF">2023-01-01T14:49:17Z</dcterms:modified>
</cp:coreProperties>
</file>